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8" r:id="rId2"/>
    <p:sldId id="263" r:id="rId3"/>
    <p:sldId id="266" r:id="rId4"/>
    <p:sldId id="269" r:id="rId5"/>
    <p:sldId id="272" r:id="rId6"/>
    <p:sldId id="273" r:id="rId7"/>
    <p:sldId id="274" r:id="rId8"/>
    <p:sldId id="276" r:id="rId9"/>
    <p:sldId id="275" r:id="rId10"/>
    <p:sldId id="278" r:id="rId11"/>
    <p:sldId id="281" r:id="rId12"/>
    <p:sldId id="280" r:id="rId13"/>
    <p:sldId id="2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7" r:id="rId22"/>
    <p:sldId id="299" r:id="rId23"/>
    <p:sldId id="320" r:id="rId24"/>
    <p:sldId id="300" r:id="rId25"/>
    <p:sldId id="302" r:id="rId26"/>
    <p:sldId id="304" r:id="rId27"/>
    <p:sldId id="305" r:id="rId28"/>
    <p:sldId id="306" r:id="rId29"/>
    <p:sldId id="307" r:id="rId30"/>
    <p:sldId id="308" r:id="rId31"/>
    <p:sldId id="310" r:id="rId32"/>
    <p:sldId id="311" r:id="rId33"/>
    <p:sldId id="312" r:id="rId34"/>
    <p:sldId id="313" r:id="rId35"/>
    <p:sldId id="315" r:id="rId36"/>
    <p:sldId id="316" r:id="rId37"/>
    <p:sldId id="317" r:id="rId38"/>
    <p:sldId id="31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778B7656-35D8-4B10-9ADB-BFF677063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64EA7BD6-8BB7-40D1-BE53-082C3A4101B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329567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47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9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8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4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2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9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7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4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D67262BA-BBF9-4482-93F2-A19D46CBF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C2EE291E-A69C-44E8-A5B3-0151536710C8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96974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4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6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2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5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1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4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8/2/2020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2DEF79BB-1F55-4FDC-8322-D3CFE32E9E1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E6A04A4B-7552-4664-85A7-43BB80A513CC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4467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hyperlink" Target="https://backyardzoologist.wordpress.com/tag/bearded-dragon/" TargetMode="External"/><Relationship Id="rId7" Type="http://schemas.openxmlformats.org/officeDocument/2006/relationships/hyperlink" Target="http://fslovenglish.blogspot.com/2016/01/the-animal-kingdom-invertebrates-i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hyperlink" Target="https://theturtleroom.com/blog/2016/03/19/thank-you-zoos-and-aquariums" TargetMode="Externa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rinrobertjohn/6809211029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esel%27s_bush-cricket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hyperlink" Target="https://www.flickr.com/photos/whiteoakart/2742795268/in/set-72057594106110248" TargetMode="External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marilisonline.com/glossary/metilj-metiljav-znacenje-poreklo-reci/" TargetMode="External"/><Relationship Id="rId7" Type="http://schemas.openxmlformats.org/officeDocument/2006/relationships/image" Target="../media/image55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hyperlink" Target="http://www.thaigoodview.com/node/45618" TargetMode="Externa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Crnokrugi_zekan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here.com/id/photo/695501" TargetMode="Externa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plysina_fistularis_(Yellow_tube_sponge).jpg" TargetMode="External"/><Relationship Id="rId7" Type="http://schemas.openxmlformats.org/officeDocument/2006/relationships/image" Target="../media/image63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://sushlaventulip06.blogspot.com/2013/09/vibgyor-series-b-for-blue-bluebirds.html" TargetMode="External"/><Relationship Id="rId7" Type="http://schemas.openxmlformats.org/officeDocument/2006/relationships/hyperlink" Target="https://whydyoueatthat.wordpress.com/2011/12/25/25-days-of-christmas-the-christmas-bird-part-the-firs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hyperlink" Target="https://www.flickr.com/photos/mathiasappel/1614140946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hyperlink" Target="http://www.uniprot.org/taxonomy/163232" TargetMode="External"/><Relationship Id="rId7" Type="http://schemas.openxmlformats.org/officeDocument/2006/relationships/hyperlink" Target="https://commons.wikimedia.org/wiki/File:Ameba_003.jpg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hyperlink" Target="https://commons.wikimedia.org/wiki/File:Unk.cilliate.jpg" TargetMode="External"/><Relationship Id="rId4" Type="http://schemas.openxmlformats.org/officeDocument/2006/relationships/image" Target="../media/image65.jpg"/><Relationship Id="rId9" Type="http://schemas.openxmlformats.org/officeDocument/2006/relationships/hyperlink" Target="https://www.flickr.com/photos/microagua/33444627885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tsarethestrangestpeople.blogspot.com/2010_12_26_archive.html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Venus-female-symbol-pink-shadowed.svg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s://commons.wikimedia.org/wiki/File:Mars-male-symbol-pseudo-3D-blue.sv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stpix_diecast_dioramas/5414079087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hyperlink" Target="https://pixabay.com/en/daucus-carota-wild-carrot-848680/" TargetMode="External"/><Relationship Id="rId7" Type="http://schemas.openxmlformats.org/officeDocument/2006/relationships/image" Target="../media/image9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13" Type="http://schemas.openxmlformats.org/officeDocument/2006/relationships/image" Target="../media/image113.png"/><Relationship Id="rId18" Type="http://schemas.openxmlformats.org/officeDocument/2006/relationships/image" Target="../media/image117.jp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12" Type="http://schemas.openxmlformats.org/officeDocument/2006/relationships/image" Target="../media/image112.jpg"/><Relationship Id="rId17" Type="http://schemas.openxmlformats.org/officeDocument/2006/relationships/image" Target="../media/image116.jpg"/><Relationship Id="rId2" Type="http://schemas.openxmlformats.org/officeDocument/2006/relationships/image" Target="../media/image102.jpg"/><Relationship Id="rId16" Type="http://schemas.openxmlformats.org/officeDocument/2006/relationships/image" Target="../media/image1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11" Type="http://schemas.openxmlformats.org/officeDocument/2006/relationships/image" Target="../media/image111.jpg"/><Relationship Id="rId5" Type="http://schemas.openxmlformats.org/officeDocument/2006/relationships/image" Target="../media/image105.jpg"/><Relationship Id="rId15" Type="http://schemas.openxmlformats.org/officeDocument/2006/relationships/image" Target="../media/image114.jpg"/><Relationship Id="rId10" Type="http://schemas.openxmlformats.org/officeDocument/2006/relationships/image" Target="../media/image110.jpg"/><Relationship Id="rId19" Type="http://schemas.openxmlformats.org/officeDocument/2006/relationships/hyperlink" Target="http://www.tablicakalorija.com/voce/kikiriki.html" TargetMode="External"/><Relationship Id="rId4" Type="http://schemas.openxmlformats.org/officeDocument/2006/relationships/image" Target="../media/image104.jpg"/><Relationship Id="rId9" Type="http://schemas.openxmlformats.org/officeDocument/2006/relationships/image" Target="../media/image109.jpg"/><Relationship Id="rId14" Type="http://schemas.openxmlformats.org/officeDocument/2006/relationships/hyperlink" Target="http://www.pngall.com/pistachio-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enhunt.com/marketing-magic-beans/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lickr.com/photos/prayingmother/3923801891/" TargetMode="External"/><Relationship Id="rId4" Type="http://schemas.openxmlformats.org/officeDocument/2006/relationships/image" Target="../media/image11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ucumari/322275751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fwshq/26713999087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hyperlink" Target="http://www.bionet-skola.com/w/Vird%C5%BEinijanski_oposum" TargetMode="Externa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imple.wikipedia.org/wiki/Platypu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hyperlink" Target="https://gl.wiktionary.org/wiki/ornitorrinco" TargetMode="Externa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hyperlink" Target="https://www.farmerstrend.co.ke/major-cause-sudden-decrease-egg-production-laying-chickens/" TargetMode="External"/><Relationship Id="rId7" Type="http://schemas.openxmlformats.org/officeDocument/2006/relationships/hyperlink" Target="https://commons.wikimedia.org/wiki/File:Cygnus_olor,_nests_with_eggs,_H%C3%B6ckerschwan_mit_Nest_9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hyperlink" Target="https://www.flickr.com/photos/72284410@N08/9912620764/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://theconversation.com/turtle-embryos-speed-up-development-to-hatch-in-the-safety-of-a-group-4516" TargetMode="External"/><Relationship Id="rId7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hyperlink" Target="http://commons.wikimedia.org/wiki/File:Basque_Hen_(Euskal_Oiloa)_chick_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78C4A-66B8-4E81-8760-6E5396AAD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4252404"/>
            <a:ext cx="8825658" cy="1572542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3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RAZMNOŽAVAJU LI SE SVA ŽIVA BIĆA JEDNAKO - </a:t>
            </a:r>
            <a:br>
              <a:rPr lang="hr-HR" sz="3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PONAVLJANJE</a:t>
            </a:r>
            <a:endParaRPr lang="hr-HR" sz="36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EB1FEF4-DDA4-407F-ADA9-98F18C4A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32" y="817938"/>
            <a:ext cx="4663692" cy="3107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247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2818089" y="1650123"/>
            <a:ext cx="8347752" cy="11442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UNUTARNJA OPLODNJA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zametak se razvija u jajetu obavijenom ČVRSTOM ljuskom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samo rijetke vrste gmazova štite svoje mlade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CA76367-8C9C-4046-A49F-A71AC2F53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0137" y="1668597"/>
            <a:ext cx="1501021" cy="1125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4C6821A-932C-4817-B5D2-5355A57D8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49755" y="322629"/>
            <a:ext cx="1825205" cy="121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4122C65-C7B4-4D60-AB25-18A851E21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92449" y="339274"/>
            <a:ext cx="1947024" cy="1201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630C54C-5EF7-482C-B28C-F26D8558AA2B}"/>
              </a:ext>
            </a:extLst>
          </p:cNvPr>
          <p:cNvSpPr txBox="1"/>
          <p:nvPr/>
        </p:nvSpPr>
        <p:spPr>
          <a:xfrm>
            <a:off x="442210" y="358188"/>
            <a:ext cx="565379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Usporedi RAZMNOŽAVANJE prijašnjih dviju skupina i GMAZOVA. Koje su sličnosti, a koje razlike u razvoju mladih i brizi o njima?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FB0AEE4-5C14-4B38-9E19-C609E8F7DC67}"/>
              </a:ext>
            </a:extLst>
          </p:cNvPr>
          <p:cNvSpPr txBox="1"/>
          <p:nvPr/>
        </p:nvSpPr>
        <p:spPr>
          <a:xfrm>
            <a:off x="442210" y="3527641"/>
            <a:ext cx="565379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Usporedi RAZMNOŽAVANJE prijašnjih triju skupina i VODOZEMACA. Koje su sličnosti, a koje razlike u razvoju mladih i brizi o njima?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444A9573-1F50-4FA8-9E6E-9B15C2839ABA}"/>
              </a:ext>
            </a:extLst>
          </p:cNvPr>
          <p:cNvSpPr txBox="1">
            <a:spLocks/>
          </p:cNvSpPr>
          <p:nvPr/>
        </p:nvSpPr>
        <p:spPr bwMode="gray">
          <a:xfrm>
            <a:off x="628501" y="4869316"/>
            <a:ext cx="9407378" cy="12780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VANJSKA OPLODNJA (u vodi) = MRIJEŠĆENJE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mužjaci ženke privlače glasanjem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mužjak obuhvati ženku s gornje strane i ispušta spermije kad i ona jajašca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veliki broj potomaka (osiguranje opstanka vrste), </a:t>
            </a:r>
            <a:r>
              <a:rPr lang="hr-HR" sz="1800" b="1" u="sng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nema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brige za mlade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6BD0B9F-EB9C-4A15-98F4-C8663A80A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682" y="3043547"/>
            <a:ext cx="2191721" cy="157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495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FA85C281-B20B-463E-A46B-E04FAC6BC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50948" y="2006858"/>
            <a:ext cx="4042328" cy="284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E7C0EF41-2095-46DD-BA73-60F7A3CFDC2D}"/>
              </a:ext>
            </a:extLst>
          </p:cNvPr>
          <p:cNvSpPr txBox="1">
            <a:spLocks/>
          </p:cNvSpPr>
          <p:nvPr/>
        </p:nvSpPr>
        <p:spPr bwMode="gray">
          <a:xfrm>
            <a:off x="9525810" y="3504776"/>
            <a:ext cx="1465310" cy="68358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VANJSKA OPLODNJA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444BEA3A-683D-4B71-A1A0-F00598913262}"/>
              </a:ext>
            </a:extLst>
          </p:cNvPr>
          <p:cNvCxnSpPr>
            <a:cxnSpLocks/>
          </p:cNvCxnSpPr>
          <p:nvPr/>
        </p:nvCxnSpPr>
        <p:spPr>
          <a:xfrm>
            <a:off x="8743466" y="3632683"/>
            <a:ext cx="727969" cy="1109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6699E6BD-99A3-4CA7-94F2-794C4B952B5B}"/>
              </a:ext>
            </a:extLst>
          </p:cNvPr>
          <p:cNvCxnSpPr>
            <a:cxnSpLocks/>
          </p:cNvCxnSpPr>
          <p:nvPr/>
        </p:nvCxnSpPr>
        <p:spPr>
          <a:xfrm>
            <a:off x="8048006" y="4060641"/>
            <a:ext cx="73237" cy="13095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Naslov 1">
            <a:extLst>
              <a:ext uri="{FF2B5EF4-FFF2-40B4-BE49-F238E27FC236}">
                <a16:creationId xmlns:a16="http://schemas.microsoft.com/office/drawing/2014/main" id="{83EF838E-86BF-4B1E-8D24-6E2DFB860D5A}"/>
              </a:ext>
            </a:extLst>
          </p:cNvPr>
          <p:cNvSpPr txBox="1">
            <a:spLocks/>
          </p:cNvSpPr>
          <p:nvPr/>
        </p:nvSpPr>
        <p:spPr bwMode="gray">
          <a:xfrm>
            <a:off x="6765901" y="5481938"/>
            <a:ext cx="2484144" cy="73967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PUNOGLAVAC - ima škrge i repi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ć</a:t>
            </a:r>
          </a:p>
        </p:txBody>
      </p:sp>
      <p:sp>
        <p:nvSpPr>
          <p:cNvPr id="24" name="Naslov 1">
            <a:extLst>
              <a:ext uri="{FF2B5EF4-FFF2-40B4-BE49-F238E27FC236}">
                <a16:creationId xmlns:a16="http://schemas.microsoft.com/office/drawing/2014/main" id="{1CBBAC15-73B5-4433-94FB-B5B7125BC836}"/>
              </a:ext>
            </a:extLst>
          </p:cNvPr>
          <p:cNvSpPr txBox="1">
            <a:spLocks/>
          </p:cNvSpPr>
          <p:nvPr/>
        </p:nvSpPr>
        <p:spPr bwMode="gray">
          <a:xfrm>
            <a:off x="9471436" y="4936634"/>
            <a:ext cx="1141108" cy="48161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ZIGOTA</a:t>
            </a:r>
          </a:p>
        </p:txBody>
      </p: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id="{4591CFF5-3B4E-441B-80FC-794EFDA49FF1}"/>
              </a:ext>
            </a:extLst>
          </p:cNvPr>
          <p:cNvCxnSpPr>
            <a:cxnSpLocks/>
          </p:cNvCxnSpPr>
          <p:nvPr/>
        </p:nvCxnSpPr>
        <p:spPr>
          <a:xfrm>
            <a:off x="8753777" y="4029562"/>
            <a:ext cx="904043" cy="69460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Naslov 1">
            <a:extLst>
              <a:ext uri="{FF2B5EF4-FFF2-40B4-BE49-F238E27FC236}">
                <a16:creationId xmlns:a16="http://schemas.microsoft.com/office/drawing/2014/main" id="{CC912BF1-843F-44B3-8147-FD1D2CEC4E56}"/>
              </a:ext>
            </a:extLst>
          </p:cNvPr>
          <p:cNvSpPr txBox="1">
            <a:spLocks/>
          </p:cNvSpPr>
          <p:nvPr/>
        </p:nvSpPr>
        <p:spPr bwMode="gray">
          <a:xfrm>
            <a:off x="2898939" y="5418247"/>
            <a:ext cx="2492746" cy="73967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PUNOGLAVAC - ima stra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ž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nje noge</a:t>
            </a:r>
          </a:p>
        </p:txBody>
      </p:sp>
      <p:sp>
        <p:nvSpPr>
          <p:cNvPr id="35" name="Naslov 1">
            <a:extLst>
              <a:ext uri="{FF2B5EF4-FFF2-40B4-BE49-F238E27FC236}">
                <a16:creationId xmlns:a16="http://schemas.microsoft.com/office/drawing/2014/main" id="{33F4B86C-9338-487F-AA44-3611995A3E5C}"/>
              </a:ext>
            </a:extLst>
          </p:cNvPr>
          <p:cNvSpPr txBox="1">
            <a:spLocks/>
          </p:cNvSpPr>
          <p:nvPr/>
        </p:nvSpPr>
        <p:spPr bwMode="gray">
          <a:xfrm>
            <a:off x="1732847" y="3743652"/>
            <a:ext cx="2450265" cy="97174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PUNOGLAVAC - ima prednje noge + plu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ć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</a:t>
            </a:r>
          </a:p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(rep se skra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ć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uje)</a:t>
            </a:r>
          </a:p>
        </p:txBody>
      </p: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id="{410A6BF8-D8B2-4233-807D-3D4A0A975DCC}"/>
              </a:ext>
            </a:extLst>
          </p:cNvPr>
          <p:cNvCxnSpPr>
            <a:cxnSpLocks/>
          </p:cNvCxnSpPr>
          <p:nvPr/>
        </p:nvCxnSpPr>
        <p:spPr>
          <a:xfrm flipH="1">
            <a:off x="5095720" y="4117719"/>
            <a:ext cx="2237976" cy="14251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Ravni poveznik sa strelicom 37">
            <a:extLst>
              <a:ext uri="{FF2B5EF4-FFF2-40B4-BE49-F238E27FC236}">
                <a16:creationId xmlns:a16="http://schemas.microsoft.com/office/drawing/2014/main" id="{354CB1F4-3A3D-49DB-90BF-7C13E774AD22}"/>
              </a:ext>
            </a:extLst>
          </p:cNvPr>
          <p:cNvCxnSpPr>
            <a:cxnSpLocks/>
          </p:cNvCxnSpPr>
          <p:nvPr/>
        </p:nvCxnSpPr>
        <p:spPr>
          <a:xfrm flipH="1">
            <a:off x="4415900" y="4188356"/>
            <a:ext cx="1699730" cy="983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Naslov 1">
            <a:extLst>
              <a:ext uri="{FF2B5EF4-FFF2-40B4-BE49-F238E27FC236}">
                <a16:creationId xmlns:a16="http://schemas.microsoft.com/office/drawing/2014/main" id="{8161B85F-64AE-4E37-957B-9E9761D381EC}"/>
              </a:ext>
            </a:extLst>
          </p:cNvPr>
          <p:cNvSpPr txBox="1">
            <a:spLocks/>
          </p:cNvSpPr>
          <p:nvPr/>
        </p:nvSpPr>
        <p:spPr bwMode="gray">
          <a:xfrm>
            <a:off x="1924593" y="2266099"/>
            <a:ext cx="2348196" cy="73679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MLADA 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Ž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ABA - prelazak na kopno</a:t>
            </a:r>
          </a:p>
        </p:txBody>
      </p:sp>
      <p:cxnSp>
        <p:nvCxnSpPr>
          <p:cNvPr id="50" name="Ravni poveznik sa strelicom 49">
            <a:extLst>
              <a:ext uri="{FF2B5EF4-FFF2-40B4-BE49-F238E27FC236}">
                <a16:creationId xmlns:a16="http://schemas.microsoft.com/office/drawing/2014/main" id="{A657C230-EB37-48EE-A6F5-0D01240B0620}"/>
              </a:ext>
            </a:extLst>
          </p:cNvPr>
          <p:cNvCxnSpPr>
            <a:cxnSpLocks/>
          </p:cNvCxnSpPr>
          <p:nvPr/>
        </p:nvCxnSpPr>
        <p:spPr>
          <a:xfrm flipH="1" flipV="1">
            <a:off x="4130052" y="2530215"/>
            <a:ext cx="1261633" cy="10431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Naslov 1">
            <a:extLst>
              <a:ext uri="{FF2B5EF4-FFF2-40B4-BE49-F238E27FC236}">
                <a16:creationId xmlns:a16="http://schemas.microsoft.com/office/drawing/2014/main" id="{00A8C6C7-CF7F-46FC-BBE8-688B9A654C9B}"/>
              </a:ext>
            </a:extLst>
          </p:cNvPr>
          <p:cNvSpPr txBox="1">
            <a:spLocks/>
          </p:cNvSpPr>
          <p:nvPr/>
        </p:nvSpPr>
        <p:spPr bwMode="gray">
          <a:xfrm>
            <a:off x="2735433" y="1142061"/>
            <a:ext cx="1409879" cy="62522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ODRASLA 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Ž</a:t>
            </a:r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ABA</a:t>
            </a:r>
          </a:p>
        </p:txBody>
      </p:sp>
      <p:cxnSp>
        <p:nvCxnSpPr>
          <p:cNvPr id="55" name="Ravni poveznik sa strelicom 54">
            <a:extLst>
              <a:ext uri="{FF2B5EF4-FFF2-40B4-BE49-F238E27FC236}">
                <a16:creationId xmlns:a16="http://schemas.microsoft.com/office/drawing/2014/main" id="{88D11A4A-A0B2-4F4B-B90E-A880E73D2D1C}"/>
              </a:ext>
            </a:extLst>
          </p:cNvPr>
          <p:cNvCxnSpPr>
            <a:cxnSpLocks/>
          </p:cNvCxnSpPr>
          <p:nvPr/>
        </p:nvCxnSpPr>
        <p:spPr>
          <a:xfrm flipH="1" flipV="1">
            <a:off x="4199904" y="1487836"/>
            <a:ext cx="2157047" cy="134481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32102263-4A39-43AD-8EB4-AA087AA90581}"/>
              </a:ext>
            </a:extLst>
          </p:cNvPr>
          <p:cNvSpPr txBox="1"/>
          <p:nvPr/>
        </p:nvSpPr>
        <p:spPr>
          <a:xfrm>
            <a:off x="271796" y="148840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PROCES PREOBRAZBE žabe počevši od vanjske oplodnje.</a:t>
            </a:r>
          </a:p>
        </p:txBody>
      </p:sp>
    </p:spTree>
    <p:extLst>
      <p:ext uri="{BB962C8B-B14F-4D97-AF65-F5344CB8AC3E}">
        <p14:creationId xmlns:p14="http://schemas.microsoft.com/office/powerpoint/2010/main" val="929712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34" grpId="0" animBg="1"/>
      <p:bldP spid="35" grpId="0" animBg="1"/>
      <p:bldP spid="49" grpId="0" animBg="1"/>
      <p:bldP spid="5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1001517" y="1903072"/>
            <a:ext cx="10188965" cy="15649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VANJSKA OPLODNJA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ženke polažu veliki broj jajašaca (ikre) u vodu, a mužjak ih prelijeva spermom (mliječi) = MRIJEŠĆENJE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veliki broj potomaka (osiguranje opstanka vrste), </a:t>
            </a:r>
            <a:r>
              <a:rPr lang="hr-HR" sz="1800" b="1" u="sng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nema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brige za mlade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samo mali broj ribica preživi i doživi spolnu zrelost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F456488-D993-42A9-9308-124E6AB9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543" y="3923389"/>
            <a:ext cx="2348911" cy="1564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25F344D-DA37-4BC2-B97B-328FB8742E1A}"/>
              </a:ext>
            </a:extLst>
          </p:cNvPr>
          <p:cNvSpPr txBox="1"/>
          <p:nvPr/>
        </p:nvSpPr>
        <p:spPr>
          <a:xfrm>
            <a:off x="2939662" y="432053"/>
            <a:ext cx="565379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Kakvo je RAZMNOŽAVANJE u RIBA. Koje su sličnosti, a koje razlike u razvoju mladih i brizi o njima  s prijašnjim skupinama?</a:t>
            </a:r>
          </a:p>
        </p:txBody>
      </p:sp>
    </p:spTree>
    <p:extLst>
      <p:ext uri="{BB962C8B-B14F-4D97-AF65-F5344CB8AC3E}">
        <p14:creationId xmlns:p14="http://schemas.microsoft.com/office/powerpoint/2010/main" val="265393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666684" y="1684964"/>
            <a:ext cx="9089875" cy="7824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VANJSKA OPLODNJA (MRIJEŠĆENJE) - karakteristična je za beskralježnjake koji žive u vodi: ježince, rakove, školjkaše i dr.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F89F094-5F51-4252-87A6-4A06D3A7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999" y="1762222"/>
            <a:ext cx="940229" cy="1410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F8257E7-7B80-4D21-B88D-7192D84D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13" y="205236"/>
            <a:ext cx="1548695" cy="1161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93A4AED-5B0F-4137-A69F-6B4482A9E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133" y="341017"/>
            <a:ext cx="1486529" cy="110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DFA2DBE-E1BA-4C34-80BC-7AC9577F7A74}"/>
              </a:ext>
            </a:extLst>
          </p:cNvPr>
          <p:cNvSpPr txBox="1"/>
          <p:nvPr/>
        </p:nvSpPr>
        <p:spPr>
          <a:xfrm>
            <a:off x="2939662" y="432053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Kod kojih je BESKRALJEŽNJAKA karakteristična vanjska oplodnja?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ABC9999-677D-45CD-9304-A45003CE4143}"/>
              </a:ext>
            </a:extLst>
          </p:cNvPr>
          <p:cNvSpPr txBox="1"/>
          <p:nvPr/>
        </p:nvSpPr>
        <p:spPr>
          <a:xfrm>
            <a:off x="3051422" y="2785602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Kod kojih je BESKRALJEŽNJAKA karakteristična unutarnja oplodnja?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FA8DA622-69F9-4D7C-9046-6339A4724955}"/>
              </a:ext>
            </a:extLst>
          </p:cNvPr>
          <p:cNvSpPr txBox="1">
            <a:spLocks/>
          </p:cNvSpPr>
          <p:nvPr/>
        </p:nvSpPr>
        <p:spPr bwMode="gray">
          <a:xfrm>
            <a:off x="666684" y="3811696"/>
            <a:ext cx="8823545" cy="8700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UNUTARNJA OPLODNJA - karakteristična je za beskralježnjake koji žive na kopnu: kukce, pauke, glavonošce, nametničke vrste i dr.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AE531AE9-988D-41D1-B312-F07DF8BA7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64" t="21538" r="27013" b="21092"/>
          <a:stretch/>
        </p:blipFill>
        <p:spPr>
          <a:xfrm>
            <a:off x="2496907" y="4966476"/>
            <a:ext cx="1316127" cy="938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211240E-75C9-4597-BED9-27FE8744D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044" y="4894682"/>
            <a:ext cx="1442296" cy="1081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FC55FE94-4C55-4534-886F-C03829DC76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1" t="12096" b="16101"/>
          <a:stretch/>
        </p:blipFill>
        <p:spPr>
          <a:xfrm>
            <a:off x="7945213" y="4952535"/>
            <a:ext cx="1977130" cy="96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8C96D1F6-6824-4521-BE1C-CFF0A4D28D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64" t="6536" r="7468" b="6385"/>
          <a:stretch/>
        </p:blipFill>
        <p:spPr>
          <a:xfrm>
            <a:off x="4323907" y="4859482"/>
            <a:ext cx="1220891" cy="1081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81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36C54963-BA7D-4D2E-9352-90CD46AA328E}"/>
              </a:ext>
            </a:extLst>
          </p:cNvPr>
          <p:cNvSpPr txBox="1">
            <a:spLocks/>
          </p:cNvSpPr>
          <p:nvPr/>
        </p:nvSpPr>
        <p:spPr bwMode="gray">
          <a:xfrm>
            <a:off x="4973350" y="1432314"/>
            <a:ext cx="6578570" cy="10247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AutoNum type="arabicPeriod"/>
            </a:pP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POTPUNA PREOBRAZBA:</a:t>
            </a:r>
          </a:p>
          <a:p>
            <a:pPr algn="ctr"/>
            <a:r>
              <a:rPr lang="hr-HR" sz="1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jaje -&gt; ličinka -&gt; kukuljica -&gt; odrasli kukac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odrasla jedinka se u potpunosti razlikuje od ličinke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2B79A4D-9AA5-4AF8-8465-217198C2D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073" y="3009695"/>
            <a:ext cx="2931680" cy="293168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55BA281F-17B0-41F4-84A2-7663BB6D2CEE}"/>
              </a:ext>
            </a:extLst>
          </p:cNvPr>
          <p:cNvSpPr txBox="1">
            <a:spLocks/>
          </p:cNvSpPr>
          <p:nvPr/>
        </p:nvSpPr>
        <p:spPr bwMode="gray">
          <a:xfrm>
            <a:off x="1935999" y="5075449"/>
            <a:ext cx="1456648" cy="45555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LIČINKA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F1F1C418-325C-4271-BCAA-DBD8B1CF3D2B}"/>
              </a:ext>
            </a:extLst>
          </p:cNvPr>
          <p:cNvSpPr txBox="1">
            <a:spLocks/>
          </p:cNvSpPr>
          <p:nvPr/>
        </p:nvSpPr>
        <p:spPr bwMode="gray">
          <a:xfrm>
            <a:off x="8564901" y="3009695"/>
            <a:ext cx="1635541" cy="87486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4. ODRASLI KUKAC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03F189AB-F6FD-45D0-8222-0744A8914A70}"/>
              </a:ext>
            </a:extLst>
          </p:cNvPr>
          <p:cNvSpPr txBox="1">
            <a:spLocks/>
          </p:cNvSpPr>
          <p:nvPr/>
        </p:nvSpPr>
        <p:spPr bwMode="gray">
          <a:xfrm>
            <a:off x="1606859" y="3395026"/>
            <a:ext cx="1882065" cy="45555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3. KUKULJICA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4E7E1C16-3094-4DAE-A4FE-8C28EAFE9D6C}"/>
              </a:ext>
            </a:extLst>
          </p:cNvPr>
          <p:cNvSpPr txBox="1">
            <a:spLocks/>
          </p:cNvSpPr>
          <p:nvPr/>
        </p:nvSpPr>
        <p:spPr bwMode="gray">
          <a:xfrm>
            <a:off x="8578320" y="5097166"/>
            <a:ext cx="1180730" cy="45555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JAJE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63781599-28A6-4E6C-93E0-85F9BC4E2A78}"/>
              </a:ext>
            </a:extLst>
          </p:cNvPr>
          <p:cNvCxnSpPr/>
          <p:nvPr/>
        </p:nvCxnSpPr>
        <p:spPr>
          <a:xfrm flipV="1">
            <a:off x="7270812" y="5324943"/>
            <a:ext cx="1180730" cy="63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8259ADAB-DBF5-4B2F-8E24-01C96265EAF3}"/>
              </a:ext>
            </a:extLst>
          </p:cNvPr>
          <p:cNvCxnSpPr>
            <a:cxnSpLocks/>
          </p:cNvCxnSpPr>
          <p:nvPr/>
        </p:nvCxnSpPr>
        <p:spPr>
          <a:xfrm flipH="1" flipV="1">
            <a:off x="3488924" y="5356844"/>
            <a:ext cx="1386737" cy="31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0333E0AB-848E-4407-81DC-96F679F712F5}"/>
              </a:ext>
            </a:extLst>
          </p:cNvPr>
          <p:cNvCxnSpPr>
            <a:cxnSpLocks/>
          </p:cNvCxnSpPr>
          <p:nvPr/>
        </p:nvCxnSpPr>
        <p:spPr>
          <a:xfrm flipH="1" flipV="1">
            <a:off x="3602284" y="3659703"/>
            <a:ext cx="1273378" cy="539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46C5DBC2-10D9-4AC7-A105-ECDAB541DEC8}"/>
              </a:ext>
            </a:extLst>
          </p:cNvPr>
          <p:cNvCxnSpPr>
            <a:cxnSpLocks/>
          </p:cNvCxnSpPr>
          <p:nvPr/>
        </p:nvCxnSpPr>
        <p:spPr>
          <a:xfrm flipV="1">
            <a:off x="7446884" y="3482638"/>
            <a:ext cx="1023209" cy="227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D6E4EC9B-8645-406B-A364-944C506DC46D}"/>
              </a:ext>
            </a:extLst>
          </p:cNvPr>
          <p:cNvSpPr txBox="1"/>
          <p:nvPr/>
        </p:nvSpPr>
        <p:spPr>
          <a:xfrm>
            <a:off x="186302" y="289797"/>
            <a:ext cx="565379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stadije POTPUNE PREOBRAZBE kod kukaca. Razlikuje li se odrasla jedinka od ličinke?</a:t>
            </a:r>
          </a:p>
        </p:txBody>
      </p:sp>
    </p:spTree>
    <p:extLst>
      <p:ext uri="{BB962C8B-B14F-4D97-AF65-F5344CB8AC3E}">
        <p14:creationId xmlns:p14="http://schemas.microsoft.com/office/powerpoint/2010/main" val="30595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:a16="http://schemas.microsoft.com/office/drawing/2014/main" id="{55BA281F-17B0-41F4-84A2-7663BB6D2CEE}"/>
              </a:ext>
            </a:extLst>
          </p:cNvPr>
          <p:cNvSpPr txBox="1">
            <a:spLocks/>
          </p:cNvSpPr>
          <p:nvPr/>
        </p:nvSpPr>
        <p:spPr bwMode="gray">
          <a:xfrm>
            <a:off x="8792328" y="2231765"/>
            <a:ext cx="1456648" cy="45555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LIČINKA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F1F1C418-325C-4271-BCAA-DBD8B1CF3D2B}"/>
              </a:ext>
            </a:extLst>
          </p:cNvPr>
          <p:cNvSpPr txBox="1">
            <a:spLocks/>
          </p:cNvSpPr>
          <p:nvPr/>
        </p:nvSpPr>
        <p:spPr bwMode="gray">
          <a:xfrm>
            <a:off x="8155226" y="5166093"/>
            <a:ext cx="1589219" cy="87486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3. ODRASLI KUKAC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4E7E1C16-3094-4DAE-A4FE-8C28EAFE9D6C}"/>
              </a:ext>
            </a:extLst>
          </p:cNvPr>
          <p:cNvSpPr txBox="1">
            <a:spLocks/>
          </p:cNvSpPr>
          <p:nvPr/>
        </p:nvSpPr>
        <p:spPr bwMode="gray">
          <a:xfrm>
            <a:off x="1570676" y="3170664"/>
            <a:ext cx="1180730" cy="45555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JAJE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63781599-28A6-4E6C-93E0-85F9BC4E2A78}"/>
              </a:ext>
            </a:extLst>
          </p:cNvPr>
          <p:cNvCxnSpPr>
            <a:cxnSpLocks/>
          </p:cNvCxnSpPr>
          <p:nvPr/>
        </p:nvCxnSpPr>
        <p:spPr>
          <a:xfrm flipV="1">
            <a:off x="6868758" y="5603524"/>
            <a:ext cx="115301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Naslov 1">
            <a:extLst>
              <a:ext uri="{FF2B5EF4-FFF2-40B4-BE49-F238E27FC236}">
                <a16:creationId xmlns:a16="http://schemas.microsoft.com/office/drawing/2014/main" id="{19417145-690B-400F-A0B9-2CDDDBA78D2D}"/>
              </a:ext>
            </a:extLst>
          </p:cNvPr>
          <p:cNvSpPr txBox="1">
            <a:spLocks/>
          </p:cNvSpPr>
          <p:nvPr/>
        </p:nvSpPr>
        <p:spPr bwMode="gray">
          <a:xfrm>
            <a:off x="19535" y="5156169"/>
            <a:ext cx="4364132" cy="123321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NEPOTPUNA PREOBRAZBA:</a:t>
            </a:r>
          </a:p>
          <a:p>
            <a:pPr algn="ctr"/>
            <a:r>
              <a:rPr lang="hr-HR" sz="1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jaje -&gt; ličinka -&gt; odrasli kukac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odrasla jedinka se NE razlikuje od ličinke</a:t>
            </a:r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5A8FA219-4FE9-4D5A-B71F-E50CAD119F2E}"/>
              </a:ext>
            </a:extLst>
          </p:cNvPr>
          <p:cNvSpPr/>
          <p:nvPr/>
        </p:nvSpPr>
        <p:spPr>
          <a:xfrm>
            <a:off x="4224746" y="2804667"/>
            <a:ext cx="3131094" cy="300555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E136FD9A-7A68-492E-A0C7-3BDF24591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12" t="1230" r="8263" b="1345"/>
          <a:stretch/>
        </p:blipFill>
        <p:spPr>
          <a:xfrm>
            <a:off x="6805423" y="1733149"/>
            <a:ext cx="1191300" cy="2331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E250FB80-2CB1-47CA-A5BC-1E4B21B8B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7166" t="3109" r="23384" b="7003"/>
          <a:stretch/>
        </p:blipFill>
        <p:spPr>
          <a:xfrm>
            <a:off x="3602283" y="2522525"/>
            <a:ext cx="1242433" cy="1693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Ravni poveznik sa strelicom 33">
            <a:extLst>
              <a:ext uri="{FF2B5EF4-FFF2-40B4-BE49-F238E27FC236}">
                <a16:creationId xmlns:a16="http://schemas.microsoft.com/office/drawing/2014/main" id="{71DBC011-A704-4677-A133-30E65E666D1C}"/>
              </a:ext>
            </a:extLst>
          </p:cNvPr>
          <p:cNvCxnSpPr>
            <a:cxnSpLocks/>
          </p:cNvCxnSpPr>
          <p:nvPr/>
        </p:nvCxnSpPr>
        <p:spPr>
          <a:xfrm flipH="1">
            <a:off x="2873873" y="3424314"/>
            <a:ext cx="101008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Ravni poveznik sa strelicom 34">
            <a:extLst>
              <a:ext uri="{FF2B5EF4-FFF2-40B4-BE49-F238E27FC236}">
                <a16:creationId xmlns:a16="http://schemas.microsoft.com/office/drawing/2014/main" id="{074276CB-EC42-4F5D-AC14-ED28227C7A2C}"/>
              </a:ext>
            </a:extLst>
          </p:cNvPr>
          <p:cNvCxnSpPr>
            <a:cxnSpLocks/>
          </p:cNvCxnSpPr>
          <p:nvPr/>
        </p:nvCxnSpPr>
        <p:spPr>
          <a:xfrm flipV="1">
            <a:off x="7676030" y="2488693"/>
            <a:ext cx="958392" cy="315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Slika 2">
            <a:extLst>
              <a:ext uri="{FF2B5EF4-FFF2-40B4-BE49-F238E27FC236}">
                <a16:creationId xmlns:a16="http://schemas.microsoft.com/office/drawing/2014/main" id="{4A1218D3-F753-4AAB-81EE-6FFCBE95F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676" y="4951315"/>
            <a:ext cx="1914747" cy="1304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77A5304-ED19-49B0-972C-C42579FA1492}"/>
              </a:ext>
            </a:extLst>
          </p:cNvPr>
          <p:cNvSpPr txBox="1"/>
          <p:nvPr/>
        </p:nvSpPr>
        <p:spPr>
          <a:xfrm>
            <a:off x="186302" y="289797"/>
            <a:ext cx="565379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stadije NEPOTPUNE PREOBRAZBE kod kukaca. Razlikuje li se odrasla jedinka od ličinke?</a:t>
            </a:r>
          </a:p>
        </p:txBody>
      </p:sp>
    </p:spTree>
    <p:extLst>
      <p:ext uri="{BB962C8B-B14F-4D97-AF65-F5344CB8AC3E}">
        <p14:creationId xmlns:p14="http://schemas.microsoft.com/office/powerpoint/2010/main" val="16317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8" grpId="0" animBg="1"/>
      <p:bldP spid="3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>
            <a:extLst>
              <a:ext uri="{FF2B5EF4-FFF2-40B4-BE49-F238E27FC236}">
                <a16:creationId xmlns:a16="http://schemas.microsoft.com/office/drawing/2014/main" id="{FC76B921-514C-44B2-AF46-035A0518E4B6}"/>
              </a:ext>
            </a:extLst>
          </p:cNvPr>
          <p:cNvSpPr txBox="1">
            <a:spLocks/>
          </p:cNvSpPr>
          <p:nvPr/>
        </p:nvSpPr>
        <p:spPr bwMode="gray">
          <a:xfrm>
            <a:off x="707323" y="1744427"/>
            <a:ext cx="9471615" cy="13689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Neki beskralježnjaci su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DVOSPOLNI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odnosno imaju i muške i ženske spolne organe: gujavica, metilj, goveđa trakavica ...</a:t>
            </a:r>
          </a:p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Neki beskralježnjaci imaju </a:t>
            </a:r>
            <a:r>
              <a:rPr lang="hr-HR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dvospolnu žlijezdu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koja stvara i spermije i jajne stanice - npr. puževi vinogradnjaci.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BEF88FDF-96A0-411F-A2C2-ECBF0229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94352" y="4464599"/>
            <a:ext cx="1576121" cy="105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DAC14CC-C0CB-4FD9-B723-A1CBF434D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43844" y="3518346"/>
            <a:ext cx="1544568" cy="1176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A82AAC4-1ED9-4A42-9E5F-0FE0FBCC1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353" y="3518346"/>
            <a:ext cx="1426450" cy="142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8D1EB9F-D070-457A-9914-2477515D4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4611" y="4010548"/>
            <a:ext cx="1654327" cy="1368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F012A7A-04C7-4695-9512-A1625593BA57}"/>
              </a:ext>
            </a:extLst>
          </p:cNvPr>
          <p:cNvSpPr txBox="1"/>
          <p:nvPr/>
        </p:nvSpPr>
        <p:spPr>
          <a:xfrm>
            <a:off x="186302" y="289797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su to DVOSPOLCI? Navedi neke primjere.</a:t>
            </a:r>
          </a:p>
        </p:txBody>
      </p:sp>
    </p:spTree>
    <p:extLst>
      <p:ext uri="{BB962C8B-B14F-4D97-AF65-F5344CB8AC3E}">
        <p14:creationId xmlns:p14="http://schemas.microsoft.com/office/powerpoint/2010/main" val="187690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4058C840-508D-4A14-871F-EFE88B1A16F8}"/>
              </a:ext>
            </a:extLst>
          </p:cNvPr>
          <p:cNvSpPr txBox="1">
            <a:spLocks/>
          </p:cNvSpPr>
          <p:nvPr/>
        </p:nvSpPr>
        <p:spPr bwMode="gray">
          <a:xfrm>
            <a:off x="1144924" y="1738839"/>
            <a:ext cx="9471615" cy="13689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Većina dvospolaca ima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UNAKRSNU OPLODNJU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 kojoj se dvije jedinke međusobno spoje i razmjene spermije kojima oplode svoja jaja.</a:t>
            </a:r>
          </a:p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gujavica i kopnenih puževa izmjenjuju se uloge mužjaka i ženke pa međusobno oplođuju jedna drugu.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E7F9735-21F9-4279-95DD-7D262786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96955" y="3855265"/>
            <a:ext cx="1397923" cy="1048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A6FF1286-D865-4EBB-AFDE-9B3C869C477B}"/>
              </a:ext>
            </a:extLst>
          </p:cNvPr>
          <p:cNvSpPr txBox="1"/>
          <p:nvPr/>
        </p:nvSpPr>
        <p:spPr>
          <a:xfrm>
            <a:off x="6396955" y="5205683"/>
            <a:ext cx="1980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>
                <a:solidFill>
                  <a:schemeClr val="bg1"/>
                </a:solidFill>
              </a:rPr>
              <a:t>Morski </a:t>
            </a:r>
            <a:r>
              <a:rPr lang="hr-HR" sz="1600" i="1" dirty="0" err="1">
                <a:solidFill>
                  <a:schemeClr val="bg1"/>
                </a:solidFill>
              </a:rPr>
              <a:t>zekan</a:t>
            </a:r>
            <a:r>
              <a:rPr lang="hr-HR" sz="1600" i="1" dirty="0">
                <a:solidFill>
                  <a:schemeClr val="bg1"/>
                </a:solidFill>
              </a:rPr>
              <a:t> - vanjska oplodnja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D3BDD89-64B7-4F7B-A38C-181733C85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81" b="15179"/>
          <a:stretch/>
        </p:blipFill>
        <p:spPr>
          <a:xfrm>
            <a:off x="1700356" y="3781991"/>
            <a:ext cx="2168850" cy="879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C6575A71-D6F9-4583-8A0C-382FA6C6DB76}"/>
              </a:ext>
            </a:extLst>
          </p:cNvPr>
          <p:cNvSpPr txBox="1"/>
          <p:nvPr/>
        </p:nvSpPr>
        <p:spPr>
          <a:xfrm>
            <a:off x="1700356" y="4833466"/>
            <a:ext cx="218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>
                <a:solidFill>
                  <a:schemeClr val="bg1"/>
                </a:solidFill>
              </a:rPr>
              <a:t>Gujavica - unakrsna oplodnja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6C0E5ED-A9B8-4101-BEAE-CF51790906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435" r="13716"/>
          <a:stretch/>
        </p:blipFill>
        <p:spPr>
          <a:xfrm>
            <a:off x="4182765" y="3717536"/>
            <a:ext cx="1913235" cy="1397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C6911BA7-D0DD-4687-AC16-5078009BF42F}"/>
              </a:ext>
            </a:extLst>
          </p:cNvPr>
          <p:cNvSpPr txBox="1"/>
          <p:nvPr/>
        </p:nvSpPr>
        <p:spPr>
          <a:xfrm>
            <a:off x="4048655" y="5379111"/>
            <a:ext cx="218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i="1" dirty="0">
                <a:solidFill>
                  <a:schemeClr val="bg1"/>
                </a:solidFill>
              </a:rPr>
              <a:t>Puž vinogradnjak - unakrsna oplodnja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F5B0E79-F3C5-4E5D-AAE0-32ABD3DF6875}"/>
              </a:ext>
            </a:extLst>
          </p:cNvPr>
          <p:cNvSpPr txBox="1"/>
          <p:nvPr/>
        </p:nvSpPr>
        <p:spPr>
          <a:xfrm>
            <a:off x="226942" y="421211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UNAKRSNA OPLODNJA? Navedi neke primjere.</a:t>
            </a:r>
          </a:p>
        </p:txBody>
      </p:sp>
    </p:spTree>
    <p:extLst>
      <p:ext uri="{BB962C8B-B14F-4D97-AF65-F5344CB8AC3E}">
        <p14:creationId xmlns:p14="http://schemas.microsoft.com/office/powerpoint/2010/main" val="34371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8" grpId="0"/>
      <p:bldP spid="12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16B7FE01-8DA8-4D55-8FFF-5A59C39BD829}"/>
              </a:ext>
            </a:extLst>
          </p:cNvPr>
          <p:cNvSpPr txBox="1">
            <a:spLocks/>
          </p:cNvSpPr>
          <p:nvPr/>
        </p:nvSpPr>
        <p:spPr bwMode="gray">
          <a:xfrm>
            <a:off x="120721" y="1229966"/>
            <a:ext cx="8475837" cy="2336307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SAMOOPLODNJA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jedinka oplodi svoja jaja vlastitim spermijima i ne treba drugu jedinku (npr. trakavica).</a:t>
            </a:r>
          </a:p>
          <a:p>
            <a:endParaRPr lang="hr-HR" sz="18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Zato stvaraju veliki broj jajašaca koji im omogućuje preživljavanje zbog kompliciranog razvojnog ciklusa gdje je potrebno nekoliko MEĐUDOMADARA u čijem tijelu se događa dio razvojnog ciklusa određene vrste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8B81CBCF-FC0E-46F6-B8C6-498DFA2D09E2}"/>
              </a:ext>
            </a:extLst>
          </p:cNvPr>
          <p:cNvSpPr txBox="1">
            <a:spLocks/>
          </p:cNvSpPr>
          <p:nvPr/>
        </p:nvSpPr>
        <p:spPr bwMode="gray">
          <a:xfrm>
            <a:off x="6096000" y="4588422"/>
            <a:ext cx="4568775" cy="15022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Kod vrsta koje imaju mogućnost samooplodnje je genska raznolikost potomaka MANJA.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0763037-8B32-4CC3-A0CD-042E6B7A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575" y="2269578"/>
            <a:ext cx="1502200" cy="150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AD4E55A-F6EC-4A7B-B98A-31C28ACA3272}"/>
              </a:ext>
            </a:extLst>
          </p:cNvPr>
          <p:cNvSpPr txBox="1"/>
          <p:nvPr/>
        </p:nvSpPr>
        <p:spPr>
          <a:xfrm>
            <a:off x="226942" y="421211"/>
            <a:ext cx="5653790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SAMOOPLODNJA? Navedi primjer.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C0FED65-AB78-4EED-88AE-33EEC76FAC2E}"/>
              </a:ext>
            </a:extLst>
          </p:cNvPr>
          <p:cNvSpPr txBox="1"/>
          <p:nvPr/>
        </p:nvSpPr>
        <p:spPr>
          <a:xfrm>
            <a:off x="230573" y="4234479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Kakva je genska raznolikost potomaka u takvom slučaju?</a:t>
            </a:r>
          </a:p>
        </p:txBody>
      </p:sp>
    </p:spTree>
    <p:extLst>
      <p:ext uri="{BB962C8B-B14F-4D97-AF65-F5344CB8AC3E}">
        <p14:creationId xmlns:p14="http://schemas.microsoft.com/office/powerpoint/2010/main" val="20588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615500" y="1698502"/>
            <a:ext cx="10394892" cy="8839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Kod spužvi i žarnjaka te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heterotrofnih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protista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osim spolnog postoji i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NESPOLNO RAZMNOŽAVANJE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gdje je potreban samo 1 roditelj, a nastaju klonovi.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7CA9637-B24B-44E6-BC10-BDFD11D13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91448" y="3093887"/>
            <a:ext cx="1299764" cy="1733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0C7B0B-FB07-40CF-A5DC-BE2D39ADA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861" y="4725306"/>
            <a:ext cx="1765872" cy="1324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8ED32B0-1D6C-49CB-9116-4975B985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66" y="3171359"/>
            <a:ext cx="1638680" cy="122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BB387E3-650B-4966-9F39-0C0370A18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093887"/>
            <a:ext cx="1638680" cy="122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9A7C117F-3BF3-4613-9EB0-C40D4FC13051}"/>
              </a:ext>
            </a:extLst>
          </p:cNvPr>
          <p:cNvSpPr txBox="1"/>
          <p:nvPr/>
        </p:nvSpPr>
        <p:spPr>
          <a:xfrm>
            <a:off x="2591448" y="5202842"/>
            <a:ext cx="214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spužve i žarnjaci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D15A20A-0CD5-44D7-B117-C27AA65C2D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7" t="10590" r="25946" b="2747"/>
          <a:stretch/>
        </p:blipFill>
        <p:spPr>
          <a:xfrm>
            <a:off x="6738766" y="4725306"/>
            <a:ext cx="1403498" cy="1151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B80D75-D161-41D9-A115-4709620495B7}"/>
              </a:ext>
            </a:extLst>
          </p:cNvPr>
          <p:cNvSpPr txBox="1"/>
          <p:nvPr/>
        </p:nvSpPr>
        <p:spPr>
          <a:xfrm>
            <a:off x="8142264" y="5387508"/>
            <a:ext cx="163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>
                <a:solidFill>
                  <a:schemeClr val="bg1"/>
                </a:solidFill>
              </a:rPr>
              <a:t>heterotrofni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i="1" dirty="0" err="1">
                <a:solidFill>
                  <a:schemeClr val="bg1"/>
                </a:solidFill>
              </a:rPr>
              <a:t>protist</a:t>
            </a:r>
            <a:endParaRPr lang="hr-HR" i="1" dirty="0">
              <a:solidFill>
                <a:schemeClr val="bg1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F2F69F6-BB1A-4000-8CF7-BFEDBEE96D9E}"/>
              </a:ext>
            </a:extLst>
          </p:cNvPr>
          <p:cNvSpPr txBox="1"/>
          <p:nvPr/>
        </p:nvSpPr>
        <p:spPr>
          <a:xfrm>
            <a:off x="2591448" y="656856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vrste koje se razmnožavaju NESPOLNO. Kakvi su njihovi potomci?</a:t>
            </a:r>
          </a:p>
        </p:txBody>
      </p:sp>
    </p:spTree>
    <p:extLst>
      <p:ext uri="{BB962C8B-B14F-4D97-AF65-F5344CB8AC3E}">
        <p14:creationId xmlns:p14="http://schemas.microsoft.com/office/powerpoint/2010/main" val="34064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746583" y="2016710"/>
            <a:ext cx="7811492" cy="11082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 SPOLNO RAZMNOŽAVANJE potrebna su 2 roditelja suprotnog spola pri čemu nastaju genski raznoliki potomci koji se lakše prilagođavaju na stalne promjene u okolišu.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8A251E8-6816-426C-A737-520C93077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296" t="2205" r="7820"/>
          <a:stretch/>
        </p:blipFill>
        <p:spPr>
          <a:xfrm>
            <a:off x="9603917" y="817176"/>
            <a:ext cx="1841500" cy="1780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39A464A-EF78-483E-91DE-5713D0573774}"/>
              </a:ext>
            </a:extLst>
          </p:cNvPr>
          <p:cNvSpPr txBox="1"/>
          <p:nvPr/>
        </p:nvSpPr>
        <p:spPr>
          <a:xfrm>
            <a:off x="790972" y="691584"/>
            <a:ext cx="519257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Prisjeti se koje su karakteristike SPOLNOG RAZMNOŽAVANJA? Koliko je potrebno roditelja i kakvi su potomci?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D8B18F9-9CD7-4143-9BD1-99ABFA4EB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73" r="24943"/>
          <a:stretch/>
        </p:blipFill>
        <p:spPr>
          <a:xfrm>
            <a:off x="8360549" y="5006059"/>
            <a:ext cx="1351928" cy="1034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C5720A6-C67D-41B5-91B9-071FB9639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" t="32345" r="14615"/>
          <a:stretch/>
        </p:blipFill>
        <p:spPr>
          <a:xfrm>
            <a:off x="8699078" y="3769871"/>
            <a:ext cx="1550833" cy="832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06A9E36-1AAC-4285-A22C-FF9F26888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04429" y="5029644"/>
            <a:ext cx="1638740" cy="1093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465486C-BF0A-41BF-8868-CC1BFD56F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-567" r="19324"/>
          <a:stretch/>
        </p:blipFill>
        <p:spPr>
          <a:xfrm>
            <a:off x="6951178" y="3600288"/>
            <a:ext cx="1409371" cy="1171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4C6C186-BEEF-41AA-8711-D93823012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4583" y="4943419"/>
            <a:ext cx="1550834" cy="1034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Naslov 1">
            <a:extLst>
              <a:ext uri="{FF2B5EF4-FFF2-40B4-BE49-F238E27FC236}">
                <a16:creationId xmlns:a16="http://schemas.microsoft.com/office/drawing/2014/main" id="{C8ACC5D2-537E-4240-85F9-EC1BC29A5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85" y="4700769"/>
            <a:ext cx="5399054" cy="109334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PARENJE - je spolni čin kod životinja.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Prije parenja kralježnjaci se koriste različitim tehnikama udvaranja.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4E28674F-247B-4A59-B5B8-77D2499535A4}"/>
              </a:ext>
            </a:extLst>
          </p:cNvPr>
          <p:cNvSpPr txBox="1"/>
          <p:nvPr/>
        </p:nvSpPr>
        <p:spPr>
          <a:xfrm>
            <a:off x="1788561" y="3986136"/>
            <a:ext cx="2499353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PARENJE?</a:t>
            </a:r>
          </a:p>
        </p:txBody>
      </p:sp>
    </p:spTree>
    <p:extLst>
      <p:ext uri="{BB962C8B-B14F-4D97-AF65-F5344CB8AC3E}">
        <p14:creationId xmlns:p14="http://schemas.microsoft.com/office/powerpoint/2010/main" val="275839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281786" y="1273230"/>
            <a:ext cx="9640291" cy="16061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SPUŽVE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mogu biti dvospolci ili razdvojenog spola. Razmnožavaju se PUPANJEM gdje se PUP razvija i raste mitozom. Pupovi nakon razvoja mogu ostati na spužvi tvoreći ZADRUGE ili se mogu odvojiti. Spolno se razmnožavaju spolnim stanicama. Oplodnja je u vodi, u tijelu spužvi.    </a:t>
            </a:r>
          </a:p>
          <a:p>
            <a:pPr algn="ctr"/>
            <a:r>
              <a:rPr lang="hr-HR" sz="1800" b="1" spc="5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Ličinka 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izlazi iz tijela, pričvrsti se za podlogu i razvija u odraslu jedinku.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40F383A-A7DF-4D40-93D5-C5328AC8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905" r="8463"/>
          <a:stretch/>
        </p:blipFill>
        <p:spPr>
          <a:xfrm>
            <a:off x="9471617" y="2385672"/>
            <a:ext cx="1823170" cy="1063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EE1041F-608C-45B9-9E1D-98554326CD5E}"/>
              </a:ext>
            </a:extLst>
          </p:cNvPr>
          <p:cNvSpPr txBox="1"/>
          <p:nvPr/>
        </p:nvSpPr>
        <p:spPr>
          <a:xfrm>
            <a:off x="363066" y="309451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to PUPANJE? Opiši. 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 se vrste razmnožavaju na takav način?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5C415C-F58E-4D5F-B4BD-14563C5101A6}"/>
              </a:ext>
            </a:extLst>
          </p:cNvPr>
          <p:cNvSpPr txBox="1">
            <a:spLocks/>
          </p:cNvSpPr>
          <p:nvPr/>
        </p:nvSpPr>
        <p:spPr bwMode="gray">
          <a:xfrm>
            <a:off x="228519" y="4218096"/>
            <a:ext cx="9693558" cy="84030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HETEROTROFNI PROTISTI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najčešće se razmnožavaju nespolno DIOBOM pri čemu se podijele i nastaju 2 jedinke genski identične roditelju (papučica, ameba, </a:t>
            </a:r>
            <a:r>
              <a:rPr lang="hr-HR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euglena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hr-HR" sz="18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6897393-2CB8-4CE1-A97D-8D8E25F1B296}"/>
              </a:ext>
            </a:extLst>
          </p:cNvPr>
          <p:cNvSpPr txBox="1"/>
          <p:nvPr/>
        </p:nvSpPr>
        <p:spPr>
          <a:xfrm>
            <a:off x="363066" y="3247713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to DIOBA? Opiši. 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 se vrste razmnožavaju na takav način?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FAB26D6-ACF9-403B-9151-D96F82C512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732" t="4374" r="31469"/>
          <a:stretch/>
        </p:blipFill>
        <p:spPr>
          <a:xfrm rot="5400000">
            <a:off x="5529914" y="4935571"/>
            <a:ext cx="973884" cy="1554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D6F1008-A7D5-4401-B033-1E9F5A211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2319" t="3339" r="6458" b="3032"/>
          <a:stretch/>
        </p:blipFill>
        <p:spPr>
          <a:xfrm rot="20907983">
            <a:off x="7396683" y="5221574"/>
            <a:ext cx="1117190" cy="98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0C16E93-D3B3-4A20-8712-2C2751F722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0566" r="5852" b="11899"/>
          <a:stretch/>
        </p:blipFill>
        <p:spPr>
          <a:xfrm rot="7206948">
            <a:off x="9418982" y="4541435"/>
            <a:ext cx="1899773" cy="103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43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659C8-A06D-4F92-B212-9A692EF6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263" y="679937"/>
            <a:ext cx="6282757" cy="106198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životnom ciklusu biljke razlikujemo: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FAZU RASTA, FAZU RAZVOJA i FAZU RAZMNOŽAVANJA. 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Te faze nazivamo još i nespolnom i spolnom generacijom.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754355" y="3257909"/>
            <a:ext cx="2919895" cy="110970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NESPOLNI ORGANI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omogućuju biljci </a:t>
            </a:r>
            <a:r>
              <a:rPr lang="hr-H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rast i razvoj: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9D2830C1-693A-46F9-9A81-35A79AA838FE}"/>
              </a:ext>
            </a:extLst>
          </p:cNvPr>
          <p:cNvSpPr txBox="1">
            <a:spLocks/>
          </p:cNvSpPr>
          <p:nvPr/>
        </p:nvSpPr>
        <p:spPr bwMode="gray">
          <a:xfrm>
            <a:off x="7968604" y="2684592"/>
            <a:ext cx="2919895" cy="1411551"/>
          </a:xfrm>
          <a:prstGeom prst="roundRect">
            <a:avLst/>
          </a:prstGeom>
          <a:solidFill>
            <a:srgbClr val="00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SPOLNI ORGANI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omogućuju biljci </a:t>
            </a:r>
            <a:r>
              <a:rPr lang="hr-H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razmnožavanje i produljenje vrste: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8A01F18-9F31-4E09-B784-D87004BB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85409" y="2516024"/>
            <a:ext cx="3021182" cy="3662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4D9591CE-3354-4437-9380-C20AC403D32A}"/>
              </a:ext>
            </a:extLst>
          </p:cNvPr>
          <p:cNvCxnSpPr>
            <a:cxnSpLocks/>
          </p:cNvCxnSpPr>
          <p:nvPr/>
        </p:nvCxnSpPr>
        <p:spPr>
          <a:xfrm flipH="1">
            <a:off x="3674250" y="5273139"/>
            <a:ext cx="2358686" cy="75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65A4A590-0845-4D5F-86BD-714D8F03E978}"/>
              </a:ext>
            </a:extLst>
          </p:cNvPr>
          <p:cNvCxnSpPr>
            <a:cxnSpLocks/>
          </p:cNvCxnSpPr>
          <p:nvPr/>
        </p:nvCxnSpPr>
        <p:spPr>
          <a:xfrm flipH="1" flipV="1">
            <a:off x="3790765" y="5844847"/>
            <a:ext cx="2376816" cy="152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1F23206E-BBA6-4894-9941-661E21A44749}"/>
              </a:ext>
            </a:extLst>
          </p:cNvPr>
          <p:cNvCxnSpPr>
            <a:cxnSpLocks/>
          </p:cNvCxnSpPr>
          <p:nvPr/>
        </p:nvCxnSpPr>
        <p:spPr>
          <a:xfrm flipH="1">
            <a:off x="3586579" y="3907599"/>
            <a:ext cx="2365353" cy="846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8A61E6CC-6827-4244-99D3-A9E67D7A8D3C}"/>
              </a:ext>
            </a:extLst>
          </p:cNvPr>
          <p:cNvCxnSpPr>
            <a:cxnSpLocks/>
          </p:cNvCxnSpPr>
          <p:nvPr/>
        </p:nvCxnSpPr>
        <p:spPr>
          <a:xfrm>
            <a:off x="6032936" y="2827341"/>
            <a:ext cx="1948089" cy="1503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Naslov 1">
            <a:extLst>
              <a:ext uri="{FF2B5EF4-FFF2-40B4-BE49-F238E27FC236}">
                <a16:creationId xmlns:a16="http://schemas.microsoft.com/office/drawing/2014/main" id="{C13B3291-E91A-4A3D-B0AE-E6BF94A1A5DD}"/>
              </a:ext>
            </a:extLst>
          </p:cNvPr>
          <p:cNvSpPr txBox="1">
            <a:spLocks/>
          </p:cNvSpPr>
          <p:nvPr/>
        </p:nvSpPr>
        <p:spPr bwMode="gray">
          <a:xfrm>
            <a:off x="1850117" y="4553469"/>
            <a:ext cx="1632259" cy="4222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stabljika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3D60C0AC-1E27-457E-B009-12904122D259}"/>
              </a:ext>
            </a:extLst>
          </p:cNvPr>
          <p:cNvSpPr txBox="1">
            <a:spLocks/>
          </p:cNvSpPr>
          <p:nvPr/>
        </p:nvSpPr>
        <p:spPr bwMode="gray">
          <a:xfrm>
            <a:off x="2420835" y="5166031"/>
            <a:ext cx="856093" cy="4222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id="{874509B5-DF1F-472C-A62E-3C0AE9DE639B}"/>
              </a:ext>
            </a:extLst>
          </p:cNvPr>
          <p:cNvSpPr txBox="1">
            <a:spLocks/>
          </p:cNvSpPr>
          <p:nvPr/>
        </p:nvSpPr>
        <p:spPr bwMode="gray">
          <a:xfrm>
            <a:off x="2197926" y="5778593"/>
            <a:ext cx="1233996" cy="4222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korijen</a:t>
            </a:r>
          </a:p>
        </p:txBody>
      </p:sp>
      <p:sp>
        <p:nvSpPr>
          <p:cNvPr id="22" name="Naslov 1">
            <a:extLst>
              <a:ext uri="{FF2B5EF4-FFF2-40B4-BE49-F238E27FC236}">
                <a16:creationId xmlns:a16="http://schemas.microsoft.com/office/drawing/2014/main" id="{F99E3FAC-3D94-4323-8E56-1B9164B773C5}"/>
              </a:ext>
            </a:extLst>
          </p:cNvPr>
          <p:cNvSpPr txBox="1">
            <a:spLocks/>
          </p:cNvSpPr>
          <p:nvPr/>
        </p:nvSpPr>
        <p:spPr bwMode="gray">
          <a:xfrm>
            <a:off x="8194276" y="4330697"/>
            <a:ext cx="1879482" cy="387335"/>
          </a:xfrm>
          <a:prstGeom prst="roundRect">
            <a:avLst/>
          </a:prstGeom>
          <a:solidFill>
            <a:srgbClr val="00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cvijet  i plod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975A1C2-4844-47E0-8716-391F31BC320F}"/>
              </a:ext>
            </a:extLst>
          </p:cNvPr>
          <p:cNvSpPr txBox="1"/>
          <p:nvPr/>
        </p:nvSpPr>
        <p:spPr>
          <a:xfrm>
            <a:off x="177275" y="262160"/>
            <a:ext cx="497793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 FAZE razlikujemo u životnom ciklusu biljke?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3E87BDCD-EF83-4287-BB24-4165B88B2D83}"/>
              </a:ext>
            </a:extLst>
          </p:cNvPr>
          <p:cNvSpPr txBox="1"/>
          <p:nvPr/>
        </p:nvSpPr>
        <p:spPr>
          <a:xfrm>
            <a:off x="177275" y="1665833"/>
            <a:ext cx="497793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NESPOLNE i SPOLNE ORGANE biljke cvjetnjače i njihove uloge.</a:t>
            </a:r>
          </a:p>
        </p:txBody>
      </p:sp>
    </p:spTree>
    <p:extLst>
      <p:ext uri="{BB962C8B-B14F-4D97-AF65-F5344CB8AC3E}">
        <p14:creationId xmlns:p14="http://schemas.microsoft.com/office/powerpoint/2010/main" val="276694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 animBg="1"/>
      <p:bldP spid="16" grpId="0" animBg="1"/>
      <p:bldP spid="17" grpId="0" animBg="1"/>
      <p:bldP spid="22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>
            <a:extLst>
              <a:ext uri="{FF2B5EF4-FFF2-40B4-BE49-F238E27FC236}">
                <a16:creationId xmlns:a16="http://schemas.microsoft.com/office/drawing/2014/main" id="{FC76B921-514C-44B2-AF46-035A0518E4B6}"/>
              </a:ext>
            </a:extLst>
          </p:cNvPr>
          <p:cNvSpPr txBox="1">
            <a:spLocks/>
          </p:cNvSpPr>
          <p:nvPr/>
        </p:nvSpPr>
        <p:spPr bwMode="gray">
          <a:xfrm>
            <a:off x="869883" y="1154758"/>
            <a:ext cx="8335077" cy="87080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Biljke sjemenjače s obzirom na položaj sjemenke dijelimo na: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GOLOSJEMENJAČE i KRITOSJEMENJAČE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923756FA-F7DC-4ADC-80AB-09AF45F7AA6C}"/>
              </a:ext>
            </a:extLst>
          </p:cNvPr>
          <p:cNvSpPr txBox="1">
            <a:spLocks/>
          </p:cNvSpPr>
          <p:nvPr/>
        </p:nvSpPr>
        <p:spPr bwMode="gray">
          <a:xfrm>
            <a:off x="567561" y="3718735"/>
            <a:ext cx="10853678" cy="9129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SPOLNO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pomoću CVIJETA iz kojeg se razvija PLOD u kojem se nalazi 1 ili više sjemenki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spolno razmnožavanje im omogućuje veću gensku raznolikost potomaka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D548984-96BF-4757-8265-4D97F29D1201}"/>
              </a:ext>
            </a:extLst>
          </p:cNvPr>
          <p:cNvSpPr txBox="1"/>
          <p:nvPr/>
        </p:nvSpPr>
        <p:spPr>
          <a:xfrm>
            <a:off x="361883" y="243433"/>
            <a:ext cx="497793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Kako dijelimo biljke SJEMENJAČE s obzirom na položaj sjemenke?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B3E9078-A0A8-41DD-9329-49875777FE33}"/>
              </a:ext>
            </a:extLst>
          </p:cNvPr>
          <p:cNvSpPr txBox="1"/>
          <p:nvPr/>
        </p:nvSpPr>
        <p:spPr>
          <a:xfrm>
            <a:off x="361882" y="2494521"/>
            <a:ext cx="497793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Kako se razmnožavaju KRITOSJEMENJAČE? Kakvi potomci nastaju razmnožavanjem?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0BAC274-5088-44D1-B549-F8E4B267892B}"/>
              </a:ext>
            </a:extLst>
          </p:cNvPr>
          <p:cNvSpPr txBox="1"/>
          <p:nvPr/>
        </p:nvSpPr>
        <p:spPr>
          <a:xfrm>
            <a:off x="361882" y="5027986"/>
            <a:ext cx="4977939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Iz čega se razvija CVIJET?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9063E4FC-0154-4F81-BB61-99FD28E42C02}"/>
              </a:ext>
            </a:extLst>
          </p:cNvPr>
          <p:cNvSpPr txBox="1">
            <a:spLocks/>
          </p:cNvSpPr>
          <p:nvPr/>
        </p:nvSpPr>
        <p:spPr bwMode="gray">
          <a:xfrm>
            <a:off x="821561" y="5624376"/>
            <a:ext cx="6981319" cy="4001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Cvijet se razvija iz PUPA smještenog na vrhu CVJETNE STAPKE.</a:t>
            </a:r>
          </a:p>
        </p:txBody>
      </p:sp>
    </p:spTree>
    <p:extLst>
      <p:ext uri="{BB962C8B-B14F-4D97-AF65-F5344CB8AC3E}">
        <p14:creationId xmlns:p14="http://schemas.microsoft.com/office/powerpoint/2010/main" val="424532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A6747803-D980-4D61-AEFC-0A0F0B161DFD}"/>
              </a:ext>
            </a:extLst>
          </p:cNvPr>
          <p:cNvSpPr txBox="1">
            <a:spLocks/>
          </p:cNvSpPr>
          <p:nvPr/>
        </p:nvSpPr>
        <p:spPr bwMode="gray">
          <a:xfrm>
            <a:off x="587881" y="1720493"/>
            <a:ext cx="10853678" cy="170850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Tučak i prašnici su spolni organi cvijeta u kojima procesom </a:t>
            </a:r>
            <a:r>
              <a:rPr lang="hr-HR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mejoze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nastaju spolne stanice.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prašnicama prašnika (muškim dijelovima cvijeta) su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peludna zrnca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koja nose muške spolne stanice.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</a:t>
            </a:r>
            <a:r>
              <a:rPr lang="hr-HR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plodnici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tučka (ženskom dijelu cvijeta) nalazi se 1 ili više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sjemenih zametaka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u svakom od njih po 1 ženska spolna stanica.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5246BF2-10DD-4148-BD0D-DA32EC806949}"/>
              </a:ext>
            </a:extLst>
          </p:cNvPr>
          <p:cNvSpPr txBox="1"/>
          <p:nvPr/>
        </p:nvSpPr>
        <p:spPr>
          <a:xfrm>
            <a:off x="3280281" y="781106"/>
            <a:ext cx="497793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Gdje se nalaze spolne stanice u cvijetu?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15DDBE7-04C4-440A-B1E6-83F974982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052" y="3996689"/>
            <a:ext cx="1272395" cy="1697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5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o7-_Page_115_Image_0001">
            <a:extLst>
              <a:ext uri="{FF2B5EF4-FFF2-40B4-BE49-F238E27FC236}">
                <a16:creationId xmlns:a16="http://schemas.microsoft.com/office/drawing/2014/main" id="{A9363AA1-2512-45FB-A58A-51D87AB9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91" y="1319199"/>
            <a:ext cx="4654550" cy="418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6">
            <a:extLst>
              <a:ext uri="{FF2B5EF4-FFF2-40B4-BE49-F238E27FC236}">
                <a16:creationId xmlns:a16="http://schemas.microsoft.com/office/drawing/2014/main" id="{6027887B-9CE3-42E2-9C9B-485DCCED2B41}"/>
              </a:ext>
            </a:extLst>
          </p:cNvPr>
          <p:cNvSpPr>
            <a:spLocks/>
          </p:cNvSpPr>
          <p:nvPr/>
        </p:nvSpPr>
        <p:spPr bwMode="auto">
          <a:xfrm>
            <a:off x="9317130" y="2215272"/>
            <a:ext cx="311859" cy="1045046"/>
          </a:xfrm>
          <a:prstGeom prst="rightBrace">
            <a:avLst>
              <a:gd name="adj1" fmla="val 3611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r-Latn-CS" altLang="sr-Latn-RS" b="1" dirty="0">
                <a:solidFill>
                  <a:srgbClr val="002060"/>
                </a:solidFill>
                <a:latin typeface="Candara Light" panose="020E0502030303020204" pitchFamily="34" charset="0"/>
              </a:rPr>
              <a:t>-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325737F-EE5C-4FA4-8354-17DEEEFA39FC}"/>
              </a:ext>
            </a:extLst>
          </p:cNvPr>
          <p:cNvSpPr>
            <a:spLocks/>
          </p:cNvSpPr>
          <p:nvPr/>
        </p:nvSpPr>
        <p:spPr bwMode="auto">
          <a:xfrm>
            <a:off x="1754490" y="2357291"/>
            <a:ext cx="231411" cy="1447800"/>
          </a:xfrm>
          <a:prstGeom prst="leftBrace">
            <a:avLst>
              <a:gd name="adj1" fmla="val 1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r-Latn-CS" altLang="sr-Latn-RS" b="1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33" name="Naslov 1">
            <a:extLst>
              <a:ext uri="{FF2B5EF4-FFF2-40B4-BE49-F238E27FC236}">
                <a16:creationId xmlns:a16="http://schemas.microsoft.com/office/drawing/2014/main" id="{B1F0D986-E6F9-4EF2-8FD4-5F26A8087C86}"/>
              </a:ext>
            </a:extLst>
          </p:cNvPr>
          <p:cNvSpPr txBox="1">
            <a:spLocks/>
          </p:cNvSpPr>
          <p:nvPr/>
        </p:nvSpPr>
        <p:spPr bwMode="gray">
          <a:xfrm>
            <a:off x="527302" y="2836671"/>
            <a:ext cx="1147257" cy="481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TUČAK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48A96447-598E-4489-99F9-C4A8EC29F56A}"/>
              </a:ext>
            </a:extLst>
          </p:cNvPr>
          <p:cNvCxnSpPr>
            <a:cxnSpLocks/>
          </p:cNvCxnSpPr>
          <p:nvPr/>
        </p:nvCxnSpPr>
        <p:spPr>
          <a:xfrm flipH="1" flipV="1">
            <a:off x="3258104" y="2489128"/>
            <a:ext cx="2290440" cy="2405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Naslov 1">
            <a:extLst>
              <a:ext uri="{FF2B5EF4-FFF2-40B4-BE49-F238E27FC236}">
                <a16:creationId xmlns:a16="http://schemas.microsoft.com/office/drawing/2014/main" id="{C11BC9AD-7679-437C-8AD7-6F99F9888724}"/>
              </a:ext>
            </a:extLst>
          </p:cNvPr>
          <p:cNvSpPr txBox="1">
            <a:spLocks/>
          </p:cNvSpPr>
          <p:nvPr/>
        </p:nvSpPr>
        <p:spPr bwMode="gray">
          <a:xfrm>
            <a:off x="2094022" y="3471142"/>
            <a:ext cx="1226225" cy="481189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plodnica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38" name="Naslov 1">
            <a:extLst>
              <a:ext uri="{FF2B5EF4-FFF2-40B4-BE49-F238E27FC236}">
                <a16:creationId xmlns:a16="http://schemas.microsoft.com/office/drawing/2014/main" id="{F98BC89D-FB99-4760-B064-F7FE5A82A3F9}"/>
              </a:ext>
            </a:extLst>
          </p:cNvPr>
          <p:cNvSpPr txBox="1">
            <a:spLocks/>
          </p:cNvSpPr>
          <p:nvPr/>
        </p:nvSpPr>
        <p:spPr bwMode="gray">
          <a:xfrm>
            <a:off x="2232389" y="2859838"/>
            <a:ext cx="813558" cy="481189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vrat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39" name="Naslov 1">
            <a:extLst>
              <a:ext uri="{FF2B5EF4-FFF2-40B4-BE49-F238E27FC236}">
                <a16:creationId xmlns:a16="http://schemas.microsoft.com/office/drawing/2014/main" id="{23512DD1-5A8A-4853-A800-7E616F770E7B}"/>
              </a:ext>
            </a:extLst>
          </p:cNvPr>
          <p:cNvSpPr txBox="1">
            <a:spLocks/>
          </p:cNvSpPr>
          <p:nvPr/>
        </p:nvSpPr>
        <p:spPr bwMode="gray">
          <a:xfrm>
            <a:off x="2126257" y="2248534"/>
            <a:ext cx="1025823" cy="481189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njuška</a:t>
            </a:r>
          </a:p>
        </p:txBody>
      </p:sp>
      <p:cxnSp>
        <p:nvCxnSpPr>
          <p:cNvPr id="40" name="Ravni poveznik sa strelicom 39">
            <a:extLst>
              <a:ext uri="{FF2B5EF4-FFF2-40B4-BE49-F238E27FC236}">
                <a16:creationId xmlns:a16="http://schemas.microsoft.com/office/drawing/2014/main" id="{8AA4B23C-2248-4988-9281-3A1BEA24BC20}"/>
              </a:ext>
            </a:extLst>
          </p:cNvPr>
          <p:cNvCxnSpPr>
            <a:cxnSpLocks/>
          </p:cNvCxnSpPr>
          <p:nvPr/>
        </p:nvCxnSpPr>
        <p:spPr>
          <a:xfrm flipH="1">
            <a:off x="3138482" y="3054100"/>
            <a:ext cx="2323691" cy="46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ni poveznik sa strelicom 40">
            <a:extLst>
              <a:ext uri="{FF2B5EF4-FFF2-40B4-BE49-F238E27FC236}">
                <a16:creationId xmlns:a16="http://schemas.microsoft.com/office/drawing/2014/main" id="{20CD05A1-3109-41F4-BD2A-A8505DBF82F0}"/>
              </a:ext>
            </a:extLst>
          </p:cNvPr>
          <p:cNvCxnSpPr>
            <a:cxnSpLocks/>
          </p:cNvCxnSpPr>
          <p:nvPr/>
        </p:nvCxnSpPr>
        <p:spPr>
          <a:xfrm flipH="1">
            <a:off x="3355759" y="3563808"/>
            <a:ext cx="1993407" cy="1183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Slika 46">
            <a:extLst>
              <a:ext uri="{FF2B5EF4-FFF2-40B4-BE49-F238E27FC236}">
                <a16:creationId xmlns:a16="http://schemas.microsoft.com/office/drawing/2014/main" id="{50FF3D93-AF8A-40FE-9D5B-AF3538FE2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15501" y="3121384"/>
            <a:ext cx="515705" cy="515705"/>
          </a:xfrm>
          <a:prstGeom prst="rect">
            <a:avLst/>
          </a:prstGeom>
        </p:spPr>
      </p:pic>
      <p:pic>
        <p:nvPicPr>
          <p:cNvPr id="48" name="Slika 47">
            <a:extLst>
              <a:ext uri="{FF2B5EF4-FFF2-40B4-BE49-F238E27FC236}">
                <a16:creationId xmlns:a16="http://schemas.microsoft.com/office/drawing/2014/main" id="{19C9544B-9BF9-4CB0-8F03-68557BE24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6477" y="3469469"/>
            <a:ext cx="389240" cy="591490"/>
          </a:xfrm>
          <a:prstGeom prst="rect">
            <a:avLst/>
          </a:prstGeom>
        </p:spPr>
      </p:pic>
      <p:sp>
        <p:nvSpPr>
          <p:cNvPr id="49" name="Naslov 1">
            <a:extLst>
              <a:ext uri="{FF2B5EF4-FFF2-40B4-BE49-F238E27FC236}">
                <a16:creationId xmlns:a16="http://schemas.microsoft.com/office/drawing/2014/main" id="{338EE212-2BF9-4DC5-89F2-AEF8370D7CB5}"/>
              </a:ext>
            </a:extLst>
          </p:cNvPr>
          <p:cNvSpPr txBox="1">
            <a:spLocks/>
          </p:cNvSpPr>
          <p:nvPr/>
        </p:nvSpPr>
        <p:spPr bwMode="gray">
          <a:xfrm>
            <a:off x="9816508" y="2511168"/>
            <a:ext cx="1407852" cy="48118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PRAŠNIK</a:t>
            </a:r>
          </a:p>
        </p:txBody>
      </p:sp>
      <p:sp>
        <p:nvSpPr>
          <p:cNvPr id="50" name="Naslov 1">
            <a:extLst>
              <a:ext uri="{FF2B5EF4-FFF2-40B4-BE49-F238E27FC236}">
                <a16:creationId xmlns:a16="http://schemas.microsoft.com/office/drawing/2014/main" id="{05EE2700-7478-449E-8077-F009C8E45FC5}"/>
              </a:ext>
            </a:extLst>
          </p:cNvPr>
          <p:cNvSpPr txBox="1">
            <a:spLocks/>
          </p:cNvSpPr>
          <p:nvPr/>
        </p:nvSpPr>
        <p:spPr bwMode="gray">
          <a:xfrm>
            <a:off x="8211658" y="2814419"/>
            <a:ext cx="867470" cy="48118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držak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51" name="Naslov 1">
            <a:extLst>
              <a:ext uri="{FF2B5EF4-FFF2-40B4-BE49-F238E27FC236}">
                <a16:creationId xmlns:a16="http://schemas.microsoft.com/office/drawing/2014/main" id="{CCEC54F8-C562-4993-9059-D6AA3B302670}"/>
              </a:ext>
            </a:extLst>
          </p:cNvPr>
          <p:cNvSpPr txBox="1">
            <a:spLocks/>
          </p:cNvSpPr>
          <p:nvPr/>
        </p:nvSpPr>
        <p:spPr bwMode="gray">
          <a:xfrm>
            <a:off x="8079255" y="2168859"/>
            <a:ext cx="1132276" cy="48118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prašnice</a:t>
            </a:r>
          </a:p>
        </p:txBody>
      </p:sp>
      <p:cxnSp>
        <p:nvCxnSpPr>
          <p:cNvPr id="52" name="Ravni poveznik sa strelicom 51">
            <a:extLst>
              <a:ext uri="{FF2B5EF4-FFF2-40B4-BE49-F238E27FC236}">
                <a16:creationId xmlns:a16="http://schemas.microsoft.com/office/drawing/2014/main" id="{6A2F2DC6-FBBF-4606-BCA5-B93D55052B2F}"/>
              </a:ext>
            </a:extLst>
          </p:cNvPr>
          <p:cNvCxnSpPr>
            <a:cxnSpLocks/>
          </p:cNvCxnSpPr>
          <p:nvPr/>
        </p:nvCxnSpPr>
        <p:spPr>
          <a:xfrm flipV="1">
            <a:off x="5959601" y="3054100"/>
            <a:ext cx="2154758" cy="46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id="{E12C552D-2CA9-4510-80E5-48EF0DBA1B3C}"/>
              </a:ext>
            </a:extLst>
          </p:cNvPr>
          <p:cNvCxnSpPr>
            <a:cxnSpLocks/>
          </p:cNvCxnSpPr>
          <p:nvPr/>
        </p:nvCxnSpPr>
        <p:spPr>
          <a:xfrm flipV="1">
            <a:off x="6027558" y="2502880"/>
            <a:ext cx="1980669" cy="263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Naslov 1">
            <a:extLst>
              <a:ext uri="{FF2B5EF4-FFF2-40B4-BE49-F238E27FC236}">
                <a16:creationId xmlns:a16="http://schemas.microsoft.com/office/drawing/2014/main" id="{68028FB3-1731-4FB3-BC49-87ECC8282F7D}"/>
              </a:ext>
            </a:extLst>
          </p:cNvPr>
          <p:cNvSpPr txBox="1">
            <a:spLocks/>
          </p:cNvSpPr>
          <p:nvPr/>
        </p:nvSpPr>
        <p:spPr bwMode="gray">
          <a:xfrm>
            <a:off x="7903251" y="3794509"/>
            <a:ext cx="2785464" cy="461898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LAPOVI - čine ČAŠKU</a:t>
            </a:r>
          </a:p>
        </p:txBody>
      </p:sp>
      <p:sp>
        <p:nvSpPr>
          <p:cNvPr id="61" name="Naslov 1">
            <a:extLst>
              <a:ext uri="{FF2B5EF4-FFF2-40B4-BE49-F238E27FC236}">
                <a16:creationId xmlns:a16="http://schemas.microsoft.com/office/drawing/2014/main" id="{B327ABCC-ACA5-4CF9-A23F-E26CE4B5BD40}"/>
              </a:ext>
            </a:extLst>
          </p:cNvPr>
          <p:cNvSpPr txBox="1">
            <a:spLocks/>
          </p:cNvSpPr>
          <p:nvPr/>
        </p:nvSpPr>
        <p:spPr bwMode="gray">
          <a:xfrm>
            <a:off x="7903251" y="4695236"/>
            <a:ext cx="2785464" cy="461898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LATICE - čine VJENČIĆ</a:t>
            </a:r>
          </a:p>
        </p:txBody>
      </p:sp>
      <p:sp>
        <p:nvSpPr>
          <p:cNvPr id="62" name="AutoShape 25">
            <a:extLst>
              <a:ext uri="{FF2B5EF4-FFF2-40B4-BE49-F238E27FC236}">
                <a16:creationId xmlns:a16="http://schemas.microsoft.com/office/drawing/2014/main" id="{F3DC626D-0D4C-4F00-856A-40165B7DF182}"/>
              </a:ext>
            </a:extLst>
          </p:cNvPr>
          <p:cNvSpPr>
            <a:spLocks/>
          </p:cNvSpPr>
          <p:nvPr/>
        </p:nvSpPr>
        <p:spPr bwMode="auto">
          <a:xfrm rot="16200000">
            <a:off x="9196103" y="4048119"/>
            <a:ext cx="199760" cy="2710647"/>
          </a:xfrm>
          <a:prstGeom prst="leftBrace">
            <a:avLst>
              <a:gd name="adj1" fmla="val 1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r-Latn-CS" altLang="sr-Latn-RS" b="1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63" name="Naslov 1">
            <a:extLst>
              <a:ext uri="{FF2B5EF4-FFF2-40B4-BE49-F238E27FC236}">
                <a16:creationId xmlns:a16="http://schemas.microsoft.com/office/drawing/2014/main" id="{987F4BAF-C37E-4712-8236-C1835638BAF4}"/>
              </a:ext>
            </a:extLst>
          </p:cNvPr>
          <p:cNvSpPr txBox="1">
            <a:spLocks/>
          </p:cNvSpPr>
          <p:nvPr/>
        </p:nvSpPr>
        <p:spPr bwMode="gray">
          <a:xfrm>
            <a:off x="8553934" y="5592569"/>
            <a:ext cx="1484098" cy="481189"/>
          </a:xfrm>
          <a:prstGeom prst="roundRect">
            <a:avLst/>
          </a:prstGeom>
          <a:solidFill>
            <a:srgbClr val="A808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OCVIJEĆE</a:t>
            </a:r>
          </a:p>
        </p:txBody>
      </p:sp>
      <p:sp>
        <p:nvSpPr>
          <p:cNvPr id="64" name="Naslov 1">
            <a:extLst>
              <a:ext uri="{FF2B5EF4-FFF2-40B4-BE49-F238E27FC236}">
                <a16:creationId xmlns:a16="http://schemas.microsoft.com/office/drawing/2014/main" id="{02179935-4C6A-470F-8F86-300E3FB095A7}"/>
              </a:ext>
            </a:extLst>
          </p:cNvPr>
          <p:cNvSpPr txBox="1">
            <a:spLocks/>
          </p:cNvSpPr>
          <p:nvPr/>
        </p:nvSpPr>
        <p:spPr bwMode="gray">
          <a:xfrm>
            <a:off x="1141377" y="4753408"/>
            <a:ext cx="1226225" cy="74991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cvjetna stapka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cxnSp>
        <p:nvCxnSpPr>
          <p:cNvPr id="65" name="Ravni poveznik sa strelicom 64">
            <a:extLst>
              <a:ext uri="{FF2B5EF4-FFF2-40B4-BE49-F238E27FC236}">
                <a16:creationId xmlns:a16="http://schemas.microsoft.com/office/drawing/2014/main" id="{AC4608F7-B846-487B-8F8C-DF95465DAAFB}"/>
              </a:ext>
            </a:extLst>
          </p:cNvPr>
          <p:cNvCxnSpPr>
            <a:cxnSpLocks/>
          </p:cNvCxnSpPr>
          <p:nvPr/>
        </p:nvCxnSpPr>
        <p:spPr>
          <a:xfrm flipH="1">
            <a:off x="2416871" y="4725981"/>
            <a:ext cx="2715019" cy="4023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vni poveznik sa strelicom 66">
            <a:extLst>
              <a:ext uri="{FF2B5EF4-FFF2-40B4-BE49-F238E27FC236}">
                <a16:creationId xmlns:a16="http://schemas.microsoft.com/office/drawing/2014/main" id="{DA46092B-7A8E-4A02-9E94-0BCA5D45FB27}"/>
              </a:ext>
            </a:extLst>
          </p:cNvPr>
          <p:cNvCxnSpPr>
            <a:cxnSpLocks/>
          </p:cNvCxnSpPr>
          <p:nvPr/>
        </p:nvCxnSpPr>
        <p:spPr>
          <a:xfrm>
            <a:off x="6074611" y="3905997"/>
            <a:ext cx="1746616" cy="1854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vni poveznik sa strelicom 68">
            <a:extLst>
              <a:ext uri="{FF2B5EF4-FFF2-40B4-BE49-F238E27FC236}">
                <a16:creationId xmlns:a16="http://schemas.microsoft.com/office/drawing/2014/main" id="{09F3578C-8E6B-495A-AF33-3B331562EB7A}"/>
              </a:ext>
            </a:extLst>
          </p:cNvPr>
          <p:cNvCxnSpPr>
            <a:cxnSpLocks/>
          </p:cNvCxnSpPr>
          <p:nvPr/>
        </p:nvCxnSpPr>
        <p:spPr>
          <a:xfrm>
            <a:off x="6074611" y="4425103"/>
            <a:ext cx="1746616" cy="485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Naslov 1">
            <a:extLst>
              <a:ext uri="{FF2B5EF4-FFF2-40B4-BE49-F238E27FC236}">
                <a16:creationId xmlns:a16="http://schemas.microsoft.com/office/drawing/2014/main" id="{32E91702-CABD-48C1-B31F-5CC20F5212AD}"/>
              </a:ext>
            </a:extLst>
          </p:cNvPr>
          <p:cNvSpPr txBox="1">
            <a:spLocks/>
          </p:cNvSpPr>
          <p:nvPr/>
        </p:nvSpPr>
        <p:spPr bwMode="gray">
          <a:xfrm>
            <a:off x="9040035" y="4301263"/>
            <a:ext cx="396259" cy="361118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+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08296CA1-023A-49BD-9EA5-AE3BE35BCAAA}"/>
              </a:ext>
            </a:extLst>
          </p:cNvPr>
          <p:cNvSpPr txBox="1"/>
          <p:nvPr/>
        </p:nvSpPr>
        <p:spPr>
          <a:xfrm>
            <a:off x="456721" y="286936"/>
            <a:ext cx="4977939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Imenuj prikazane dijelove cvijeta.</a:t>
            </a:r>
          </a:p>
        </p:txBody>
      </p:sp>
    </p:spTree>
    <p:extLst>
      <p:ext uri="{BB962C8B-B14F-4D97-AF65-F5344CB8AC3E}">
        <p14:creationId xmlns:p14="http://schemas.microsoft.com/office/powerpoint/2010/main" val="32231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3" grpId="0" animBg="1"/>
      <p:bldP spid="37" grpId="0" animBg="1"/>
      <p:bldP spid="38" grpId="0" animBg="1"/>
      <p:bldP spid="39" grpId="0" animBg="1"/>
      <p:bldP spid="49" grpId="0" animBg="1"/>
      <p:bldP spid="50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6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16B7FE01-8DA8-4D55-8FFF-5A59C39BD829}"/>
              </a:ext>
            </a:extLst>
          </p:cNvPr>
          <p:cNvSpPr txBox="1">
            <a:spLocks/>
          </p:cNvSpPr>
          <p:nvPr/>
        </p:nvSpPr>
        <p:spPr bwMode="gray">
          <a:xfrm>
            <a:off x="821846" y="2861189"/>
            <a:ext cx="10120473" cy="532660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DVOSPOLNI CVJETOVI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oni u kojima se nalaze i muški i ženski spolni organi.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A9AB627-AE07-40FD-8F70-900022DF8093}"/>
              </a:ext>
            </a:extLst>
          </p:cNvPr>
          <p:cNvSpPr txBox="1"/>
          <p:nvPr/>
        </p:nvSpPr>
        <p:spPr>
          <a:xfrm>
            <a:off x="5715632" y="733409"/>
            <a:ext cx="440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cvijet trešnje, ruže, kruške, badema …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B0A8332-25C4-4AA2-9712-1732740A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15" y="344604"/>
            <a:ext cx="1554580" cy="2331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4FC1173-AFAB-4000-9DC6-E2FDFDF7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20" y="1271133"/>
            <a:ext cx="1922176" cy="1483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86C9256-6109-4BAC-B273-9D265515C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0" r="20529"/>
          <a:stretch/>
        </p:blipFill>
        <p:spPr>
          <a:xfrm>
            <a:off x="915321" y="1498838"/>
            <a:ext cx="1370680" cy="1256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0C5C343-D3A5-4223-BB6D-F3F1AF51A2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62" r="8151"/>
          <a:stretch/>
        </p:blipFill>
        <p:spPr>
          <a:xfrm>
            <a:off x="2681876" y="1510539"/>
            <a:ext cx="1940828" cy="10918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46CB7C7E-289E-4917-BCB4-61DE22C50F3B}"/>
              </a:ext>
            </a:extLst>
          </p:cNvPr>
          <p:cNvSpPr txBox="1"/>
          <p:nvPr/>
        </p:nvSpPr>
        <p:spPr>
          <a:xfrm>
            <a:off x="286043" y="274954"/>
            <a:ext cx="497793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su to DVOSPOLNI , a što JEDNOSPOLNI CVJETOVI? Navedi neke primjere biljaka koje ih imaju.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4BE747EB-04C8-4327-AED5-B2EB3F48060E}"/>
              </a:ext>
            </a:extLst>
          </p:cNvPr>
          <p:cNvSpPr txBox="1">
            <a:spLocks/>
          </p:cNvSpPr>
          <p:nvPr/>
        </p:nvSpPr>
        <p:spPr bwMode="gray">
          <a:xfrm>
            <a:off x="1279045" y="5326194"/>
            <a:ext cx="10224737" cy="798397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JEDNOSPOLNI CVJETOVI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u kojima se nalaze ili muški ili ženski spolni organi / 							  ili samo tučak ili samo prašnici.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0A8D80A-7529-4D51-87F0-B93B0E76A0C1}"/>
              </a:ext>
            </a:extLst>
          </p:cNvPr>
          <p:cNvSpPr txBox="1"/>
          <p:nvPr/>
        </p:nvSpPr>
        <p:spPr>
          <a:xfrm>
            <a:off x="6187708" y="4207080"/>
            <a:ext cx="302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orah, vrba, maslačak …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FBB9EF8E-D497-4DC9-AADB-AB91AA16C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452" y="3475428"/>
            <a:ext cx="1147090" cy="1720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967CD8F0-4E6B-42F5-9511-978CACDC6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523" y="3531429"/>
            <a:ext cx="1290073" cy="17206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19B4882-0B47-4FD2-9D1D-52B34FF87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258" y="3499704"/>
            <a:ext cx="1095074" cy="1720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218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0" grpId="0" animBg="1"/>
      <p:bldP spid="12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774695" y="688513"/>
            <a:ext cx="10224737" cy="15624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OPRAŠIVANJE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prenošenje peludnog zrnca s prašnika na njušku tučka.</a:t>
            </a:r>
          </a:p>
          <a:p>
            <a:endParaRPr lang="hr-HR" sz="2000" b="1" u="sng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SAMOOPRAŠIVANJE - oprašivanje tučka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peludom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istog cvijeta. </a:t>
            </a:r>
          </a:p>
          <a:p>
            <a:r>
              <a:rPr lang="hr-HR" sz="20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	</a:t>
            </a:r>
            <a:r>
              <a:rPr lang="hr-HR" sz="1800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Rijetko se događa u prirodi jer tučak i prašnici ne sazrijevaju u isto vrijeme</a:t>
            </a:r>
            <a:r>
              <a:rPr lang="hr-HR" sz="18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D2E9449-51E0-40F8-BA82-AA42CE467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6" t="51544" r="13295" b="-1"/>
          <a:stretch/>
        </p:blipFill>
        <p:spPr>
          <a:xfrm>
            <a:off x="7442200" y="3186680"/>
            <a:ext cx="2951480" cy="204659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F3927E5-B3A3-4E5F-AE8A-E1ADA72FC869}"/>
              </a:ext>
            </a:extLst>
          </p:cNvPr>
          <p:cNvSpPr txBox="1"/>
          <p:nvPr/>
        </p:nvSpPr>
        <p:spPr>
          <a:xfrm>
            <a:off x="1190283" y="3926467"/>
            <a:ext cx="497793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OPRAŠIVANJE? Koje vrste oprašivanja poznaješ? Pojasni razlike među njima.</a:t>
            </a:r>
          </a:p>
        </p:txBody>
      </p:sp>
    </p:spTree>
    <p:extLst>
      <p:ext uri="{BB962C8B-B14F-4D97-AF65-F5344CB8AC3E}">
        <p14:creationId xmlns:p14="http://schemas.microsoft.com/office/powerpoint/2010/main" val="3324561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836837" y="816745"/>
            <a:ext cx="4978035" cy="149144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SUSJEDNO OPRAŠIVANJE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prenošenje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peluda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s jednog cvijeta na njušku tučka drugog cvijeta iste jedinke. </a:t>
            </a:r>
            <a:r>
              <a:rPr lang="hr-HR" sz="1800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Često se događa.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7FD9769C-CFBE-452D-837F-5FF35130913B}"/>
              </a:ext>
            </a:extLst>
          </p:cNvPr>
          <p:cNvSpPr txBox="1">
            <a:spLocks/>
          </p:cNvSpPr>
          <p:nvPr/>
        </p:nvSpPr>
        <p:spPr bwMode="gray">
          <a:xfrm>
            <a:off x="6492538" y="816744"/>
            <a:ext cx="4862625" cy="170451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3. STRANOOPRAŠIVANJE - prijenos peludi s cvijeta jedne jedinke iste vrste na cvijet druge jedinke iste vrste. </a:t>
            </a:r>
            <a:r>
              <a:rPr lang="hr-HR" sz="1800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Najčešće se događa i to kukcima, pticama, vodom i vjetrom.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49A26EE-8592-4B8A-9304-6860BB0B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320" y="3172483"/>
            <a:ext cx="3082989" cy="222360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A96F2A3-4C4C-4123-B6A0-EA4B56748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813" b="46298"/>
          <a:stretch/>
        </p:blipFill>
        <p:spPr>
          <a:xfrm>
            <a:off x="1369571" y="3261454"/>
            <a:ext cx="3912566" cy="20456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11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807935" y="973191"/>
            <a:ext cx="4978035" cy="1225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A) JEDNODOMNE BILJKE </a:t>
            </a:r>
            <a:r>
              <a:rPr lang="hr-HR" sz="24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 istoj biljci imaju muške i ženske cvjetove (kukuruz, orah, bukva, hrast i dr.)</a:t>
            </a:r>
            <a:endParaRPr lang="hr-HR" sz="1800" i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1DEE7F54-3947-4861-A734-3DB03B88DA98}"/>
              </a:ext>
            </a:extLst>
          </p:cNvPr>
          <p:cNvSpPr txBox="1">
            <a:spLocks/>
          </p:cNvSpPr>
          <p:nvPr/>
        </p:nvSpPr>
        <p:spPr bwMode="gray">
          <a:xfrm>
            <a:off x="6182506" y="973191"/>
            <a:ext cx="4978035" cy="15358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B) DVODOMNE BILJKE </a:t>
            </a:r>
            <a:r>
              <a:rPr lang="hr-HR" sz="24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muška biljka razvija samo muške cvjetove, a ženska biljka samo ženske cvjetove (kivi, ginko, vrba, topola i dr.)</a:t>
            </a:r>
            <a:endParaRPr lang="hr-HR" sz="1800" i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BBEF113-7462-4AD9-83FB-B82641FB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1" t="3985" r="14506"/>
          <a:stretch/>
        </p:blipFill>
        <p:spPr>
          <a:xfrm flipH="1">
            <a:off x="3097175" y="2758814"/>
            <a:ext cx="1692095" cy="1520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6C94C66-46DA-4378-B1DB-580284448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17539" y="2394669"/>
            <a:ext cx="1379188" cy="2068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2F9C32A-A81C-4FE4-BDA4-4B52B8223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6560" y="2758814"/>
            <a:ext cx="1198519" cy="1716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84227EF-2715-4694-9885-D9EF71B18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63" b="20804"/>
          <a:stretch/>
        </p:blipFill>
        <p:spPr>
          <a:xfrm flipH="1">
            <a:off x="6942915" y="2736641"/>
            <a:ext cx="1379187" cy="1726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41ABB176-4C42-4074-9284-799248458664}"/>
              </a:ext>
            </a:extLst>
          </p:cNvPr>
          <p:cNvSpPr txBox="1"/>
          <p:nvPr/>
        </p:nvSpPr>
        <p:spPr>
          <a:xfrm>
            <a:off x="2304354" y="4997791"/>
            <a:ext cx="497793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Koja je razlika između JEDNODOMNIH i DVODOMNIH biljaka?</a:t>
            </a:r>
          </a:p>
        </p:txBody>
      </p:sp>
    </p:spTree>
    <p:extLst>
      <p:ext uri="{BB962C8B-B14F-4D97-AF65-F5344CB8AC3E}">
        <p14:creationId xmlns:p14="http://schemas.microsoft.com/office/powerpoint/2010/main" val="380882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1012598" y="1748902"/>
            <a:ext cx="3095971" cy="976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KUKCIMA - lijepi, mirisni cvjetovi s puno nektara (cvjetnog soka)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5B3C0979-01CA-4979-AE85-C244F978AF06}"/>
              </a:ext>
            </a:extLst>
          </p:cNvPr>
          <p:cNvSpPr txBox="1">
            <a:spLocks/>
          </p:cNvSpPr>
          <p:nvPr/>
        </p:nvSpPr>
        <p:spPr bwMode="gray">
          <a:xfrm>
            <a:off x="5496561" y="1985270"/>
            <a:ext cx="1872645" cy="5038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KOLIBRIĆIMA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4CCC5140-7EAB-4E1E-802B-DDE664794F52}"/>
              </a:ext>
            </a:extLst>
          </p:cNvPr>
          <p:cNvSpPr txBox="1">
            <a:spLocks/>
          </p:cNvSpPr>
          <p:nvPr/>
        </p:nvSpPr>
        <p:spPr bwMode="gray">
          <a:xfrm>
            <a:off x="8757198" y="1985270"/>
            <a:ext cx="1567532" cy="5038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ŠIŠMIŠIMA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B5F5571-3719-42FF-8AFE-76F268EB9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5" t="3940" r="29058" b="14887"/>
          <a:stretch/>
        </p:blipFill>
        <p:spPr>
          <a:xfrm>
            <a:off x="7815500" y="4255388"/>
            <a:ext cx="2106916" cy="1837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BD10770-3DB8-4B67-93E1-15A910184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0" t="1668" r="10619" b="7982"/>
          <a:stretch/>
        </p:blipFill>
        <p:spPr>
          <a:xfrm>
            <a:off x="2952764" y="4399280"/>
            <a:ext cx="1899836" cy="1837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D272F60-B472-4A54-AABD-9E1791D4A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9" t="8727" r="1447" b="10185"/>
          <a:stretch/>
        </p:blipFill>
        <p:spPr>
          <a:xfrm>
            <a:off x="1845883" y="2912952"/>
            <a:ext cx="2120850" cy="1413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7358B10-BC77-4A42-816A-D2025DC2F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772" y="2722370"/>
            <a:ext cx="1682725" cy="2524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A35811D-CA59-4D19-8E04-68DF3E9499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93" r="10421"/>
          <a:stretch/>
        </p:blipFill>
        <p:spPr>
          <a:xfrm>
            <a:off x="741440" y="4460240"/>
            <a:ext cx="1899836" cy="1480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B2E80A2-691D-43DC-8716-DAE1DC46C6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622" r="3978" b="18558"/>
          <a:stretch/>
        </p:blipFill>
        <p:spPr>
          <a:xfrm>
            <a:off x="5311037" y="2928192"/>
            <a:ext cx="2373587" cy="1837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944E83D7-4B4F-4468-812B-E69B6ED22460}"/>
              </a:ext>
            </a:extLst>
          </p:cNvPr>
          <p:cNvSpPr txBox="1"/>
          <p:nvPr/>
        </p:nvSpPr>
        <p:spPr>
          <a:xfrm>
            <a:off x="3607030" y="782338"/>
            <a:ext cx="497793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načine OPRAŠIVANJA biljaka. Razmisli, o čemu to ovisi?</a:t>
            </a:r>
          </a:p>
        </p:txBody>
      </p:sp>
    </p:spTree>
    <p:extLst>
      <p:ext uri="{BB962C8B-B14F-4D97-AF65-F5344CB8AC3E}">
        <p14:creationId xmlns:p14="http://schemas.microsoft.com/office/powerpoint/2010/main" val="318418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98B56B7-2C88-41B8-97D0-9E3676FC255C}"/>
              </a:ext>
            </a:extLst>
          </p:cNvPr>
          <p:cNvSpPr txBox="1"/>
          <p:nvPr/>
        </p:nvSpPr>
        <p:spPr>
          <a:xfrm>
            <a:off x="4806940" y="5125617"/>
            <a:ext cx="201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spolni sustav psa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0E7204-2752-46DB-A8AA-0ED47E09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04" y="2109632"/>
            <a:ext cx="7289304" cy="2555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3FF87CC-5298-4769-842E-6D0B6D5A218B}"/>
              </a:ext>
            </a:extLst>
          </p:cNvPr>
          <p:cNvSpPr txBox="1"/>
          <p:nvPr/>
        </p:nvSpPr>
        <p:spPr>
          <a:xfrm>
            <a:off x="3648720" y="4940951"/>
            <a:ext cx="89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ženka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873FFDC-EC14-4553-AA70-C50887470A67}"/>
              </a:ext>
            </a:extLst>
          </p:cNvPr>
          <p:cNvSpPr txBox="1"/>
          <p:nvPr/>
        </p:nvSpPr>
        <p:spPr>
          <a:xfrm>
            <a:off x="7587074" y="4958016"/>
            <a:ext cx="97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mužjak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E2718E6F-8536-493A-8ECE-24EDAE31E919}"/>
              </a:ext>
            </a:extLst>
          </p:cNvPr>
          <p:cNvSpPr txBox="1">
            <a:spLocks/>
          </p:cNvSpPr>
          <p:nvPr/>
        </p:nvSpPr>
        <p:spPr bwMode="gray">
          <a:xfrm>
            <a:off x="6185729" y="985867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SJEMENICI (2)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AC3F9DE1-1BD2-430C-8E9F-460CAD623CA1}"/>
              </a:ext>
            </a:extLst>
          </p:cNvPr>
          <p:cNvCxnSpPr>
            <a:cxnSpLocks/>
          </p:cNvCxnSpPr>
          <p:nvPr/>
        </p:nvCxnSpPr>
        <p:spPr>
          <a:xfrm flipV="1">
            <a:off x="6887590" y="1670236"/>
            <a:ext cx="0" cy="1612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DDF146CB-B04C-45EB-8EDB-720CE6433656}"/>
              </a:ext>
            </a:extLst>
          </p:cNvPr>
          <p:cNvCxnSpPr>
            <a:cxnSpLocks/>
          </p:cNvCxnSpPr>
          <p:nvPr/>
        </p:nvCxnSpPr>
        <p:spPr>
          <a:xfrm flipV="1">
            <a:off x="6968966" y="1722266"/>
            <a:ext cx="1402675" cy="14911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Naslov 1">
            <a:extLst>
              <a:ext uri="{FF2B5EF4-FFF2-40B4-BE49-F238E27FC236}">
                <a16:creationId xmlns:a16="http://schemas.microsoft.com/office/drawing/2014/main" id="{D5345D42-E63C-4883-80FC-DD34AD37378A}"/>
              </a:ext>
            </a:extLst>
          </p:cNvPr>
          <p:cNvSpPr txBox="1">
            <a:spLocks/>
          </p:cNvSpPr>
          <p:nvPr/>
        </p:nvSpPr>
        <p:spPr bwMode="gray">
          <a:xfrm>
            <a:off x="8245943" y="1023304"/>
            <a:ext cx="1945622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SJEMENOVODI (2)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5B1C2BBD-02F5-4DF4-A648-7BBC52BCA642}"/>
              </a:ext>
            </a:extLst>
          </p:cNvPr>
          <p:cNvCxnSpPr>
            <a:cxnSpLocks/>
          </p:cNvCxnSpPr>
          <p:nvPr/>
        </p:nvCxnSpPr>
        <p:spPr>
          <a:xfrm>
            <a:off x="7329248" y="3452590"/>
            <a:ext cx="2471697" cy="8353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Naslov 1">
            <a:extLst>
              <a:ext uri="{FF2B5EF4-FFF2-40B4-BE49-F238E27FC236}">
                <a16:creationId xmlns:a16="http://schemas.microsoft.com/office/drawing/2014/main" id="{921DE388-5429-4BE2-A9BC-93B325A3C746}"/>
              </a:ext>
            </a:extLst>
          </p:cNvPr>
          <p:cNvSpPr txBox="1">
            <a:spLocks/>
          </p:cNvSpPr>
          <p:nvPr/>
        </p:nvSpPr>
        <p:spPr bwMode="gray">
          <a:xfrm>
            <a:off x="9664144" y="2502189"/>
            <a:ext cx="1945622" cy="90322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MOKRAĆNO-SPOLNA CIJEV (1)</a:t>
            </a:r>
          </a:p>
        </p:txBody>
      </p: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590FF80C-AF08-4598-AC38-3F833B09CA5D}"/>
              </a:ext>
            </a:extLst>
          </p:cNvPr>
          <p:cNvCxnSpPr>
            <a:cxnSpLocks/>
          </p:cNvCxnSpPr>
          <p:nvPr/>
        </p:nvCxnSpPr>
        <p:spPr>
          <a:xfrm flipV="1">
            <a:off x="7284858" y="3213441"/>
            <a:ext cx="2658132" cy="1311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Naslov 1">
            <a:extLst>
              <a:ext uri="{FF2B5EF4-FFF2-40B4-BE49-F238E27FC236}">
                <a16:creationId xmlns:a16="http://schemas.microsoft.com/office/drawing/2014/main" id="{3F7C9598-B818-43DC-8D50-34DBDE48F80B}"/>
              </a:ext>
            </a:extLst>
          </p:cNvPr>
          <p:cNvSpPr txBox="1">
            <a:spLocks/>
          </p:cNvSpPr>
          <p:nvPr/>
        </p:nvSpPr>
        <p:spPr bwMode="gray">
          <a:xfrm>
            <a:off x="9942990" y="4002402"/>
            <a:ext cx="1610497" cy="9032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SPOLNI UD (PENIS) </a:t>
            </a:r>
          </a:p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(1)</a:t>
            </a:r>
          </a:p>
        </p:txBody>
      </p:sp>
      <p:sp>
        <p:nvSpPr>
          <p:cNvPr id="23" name="Naslov 1">
            <a:extLst>
              <a:ext uri="{FF2B5EF4-FFF2-40B4-BE49-F238E27FC236}">
                <a16:creationId xmlns:a16="http://schemas.microsoft.com/office/drawing/2014/main" id="{751E6BFA-E981-4123-8566-764381D84C98}"/>
              </a:ext>
            </a:extLst>
          </p:cNvPr>
          <p:cNvSpPr txBox="1">
            <a:spLocks/>
          </p:cNvSpPr>
          <p:nvPr/>
        </p:nvSpPr>
        <p:spPr bwMode="gray">
          <a:xfrm>
            <a:off x="3318932" y="915589"/>
            <a:ext cx="1335120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JAJNICI</a:t>
            </a:r>
          </a:p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 (2)</a:t>
            </a:r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47BD375C-1CC8-493F-A050-231304CCE973}"/>
              </a:ext>
            </a:extLst>
          </p:cNvPr>
          <p:cNvCxnSpPr>
            <a:cxnSpLocks/>
          </p:cNvCxnSpPr>
          <p:nvPr/>
        </p:nvCxnSpPr>
        <p:spPr>
          <a:xfrm flipH="1" flipV="1">
            <a:off x="2825191" y="1670236"/>
            <a:ext cx="823529" cy="1257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A3FFE723-E1EA-4290-AB7E-A565FD347307}"/>
              </a:ext>
            </a:extLst>
          </p:cNvPr>
          <p:cNvCxnSpPr>
            <a:cxnSpLocks/>
          </p:cNvCxnSpPr>
          <p:nvPr/>
        </p:nvCxnSpPr>
        <p:spPr>
          <a:xfrm flipV="1">
            <a:off x="3792242" y="1600006"/>
            <a:ext cx="0" cy="14497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Naslov 1">
            <a:extLst>
              <a:ext uri="{FF2B5EF4-FFF2-40B4-BE49-F238E27FC236}">
                <a16:creationId xmlns:a16="http://schemas.microsoft.com/office/drawing/2014/main" id="{B5CA67A2-643D-4390-BB4F-F4F55A35BDF4}"/>
              </a:ext>
            </a:extLst>
          </p:cNvPr>
          <p:cNvSpPr txBox="1">
            <a:spLocks/>
          </p:cNvSpPr>
          <p:nvPr/>
        </p:nvSpPr>
        <p:spPr bwMode="gray">
          <a:xfrm>
            <a:off x="1505588" y="965159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JAJOVODI (2)</a:t>
            </a:r>
          </a:p>
        </p:txBody>
      </p:sp>
      <p:sp>
        <p:nvSpPr>
          <p:cNvPr id="30" name="Naslov 1">
            <a:extLst>
              <a:ext uri="{FF2B5EF4-FFF2-40B4-BE49-F238E27FC236}">
                <a16:creationId xmlns:a16="http://schemas.microsoft.com/office/drawing/2014/main" id="{6722682F-F4B8-4F44-85B7-C940F776E750}"/>
              </a:ext>
            </a:extLst>
          </p:cNvPr>
          <p:cNvSpPr txBox="1">
            <a:spLocks/>
          </p:cNvSpPr>
          <p:nvPr/>
        </p:nvSpPr>
        <p:spPr bwMode="gray">
          <a:xfrm>
            <a:off x="824326" y="1975634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MATERNICA (1)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id="{AA8AD7A7-BE0B-47D4-8BF2-4C5E1087C14A}"/>
              </a:ext>
            </a:extLst>
          </p:cNvPr>
          <p:cNvSpPr txBox="1">
            <a:spLocks/>
          </p:cNvSpPr>
          <p:nvPr/>
        </p:nvSpPr>
        <p:spPr bwMode="gray">
          <a:xfrm>
            <a:off x="824326" y="3380554"/>
            <a:ext cx="1566473" cy="5767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Rounded MT Bold" panose="020F0704030504030204" pitchFamily="34" charset="0"/>
              </a:rPr>
              <a:t>RODNICA (1)</a:t>
            </a:r>
          </a:p>
        </p:txBody>
      </p: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id="{D506458F-2F08-4AA6-84AC-184FC1EAA6C9}"/>
              </a:ext>
            </a:extLst>
          </p:cNvPr>
          <p:cNvCxnSpPr>
            <a:cxnSpLocks/>
          </p:cNvCxnSpPr>
          <p:nvPr/>
        </p:nvCxnSpPr>
        <p:spPr>
          <a:xfrm flipH="1" flipV="1">
            <a:off x="2222058" y="2360392"/>
            <a:ext cx="1133702" cy="729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9B4F73F8-EB1F-46F9-A8A8-C85DEDB7B2D5}"/>
              </a:ext>
            </a:extLst>
          </p:cNvPr>
          <p:cNvCxnSpPr>
            <a:cxnSpLocks/>
          </p:cNvCxnSpPr>
          <p:nvPr/>
        </p:nvCxnSpPr>
        <p:spPr>
          <a:xfrm flipH="1">
            <a:off x="2152148" y="3197430"/>
            <a:ext cx="1046770" cy="5234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CB4E6D4D-997F-4D18-B71E-F12FE082C19C}"/>
              </a:ext>
            </a:extLst>
          </p:cNvPr>
          <p:cNvSpPr txBox="1"/>
          <p:nvPr/>
        </p:nvSpPr>
        <p:spPr>
          <a:xfrm>
            <a:off x="6646813" y="6041410"/>
            <a:ext cx="5252538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Imenuj dijelove spolnog sustava psa.</a:t>
            </a:r>
          </a:p>
        </p:txBody>
      </p:sp>
    </p:spTree>
    <p:extLst>
      <p:ext uri="{BB962C8B-B14F-4D97-AF65-F5344CB8AC3E}">
        <p14:creationId xmlns:p14="http://schemas.microsoft.com/office/powerpoint/2010/main" val="41738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13" grpId="0" animBg="1"/>
      <p:bldP spid="19" grpId="0" animBg="1"/>
      <p:bldP spid="22" grpId="0" animBg="1"/>
      <p:bldP spid="23" grpId="0" animBg="1"/>
      <p:bldP spid="28" grpId="0" animBg="1"/>
      <p:bldP spid="30" grpId="0" animBg="1"/>
      <p:bldP spid="31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id="{4CCC5140-7EAB-4E1E-802B-DDE664794F52}"/>
              </a:ext>
            </a:extLst>
          </p:cNvPr>
          <p:cNvSpPr txBox="1">
            <a:spLocks/>
          </p:cNvSpPr>
          <p:nvPr/>
        </p:nvSpPr>
        <p:spPr bwMode="gray">
          <a:xfrm>
            <a:off x="3740050" y="3318666"/>
            <a:ext cx="2550852" cy="15772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VJETROM - neugledne biljke bez mirisa i nektara; sitan i lagan pelud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1085635" y="3835045"/>
            <a:ext cx="2002830" cy="10608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VODOM - vodene biljke strujama vode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EC7597C-B0D5-4E03-AD57-4FEAB44D8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0109" y="1597539"/>
            <a:ext cx="2552831" cy="19146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803C7E8-82AA-4F58-ABAC-6E581B181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561" y="703459"/>
            <a:ext cx="1607006" cy="2458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EED223C8-F346-4C25-9D2F-A2A4F73C299D}"/>
              </a:ext>
            </a:extLst>
          </p:cNvPr>
          <p:cNvSpPr txBox="1">
            <a:spLocks/>
          </p:cNvSpPr>
          <p:nvPr/>
        </p:nvSpPr>
        <p:spPr bwMode="gray">
          <a:xfrm>
            <a:off x="6634818" y="4504574"/>
            <a:ext cx="4918219" cy="17104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UMJETNIM OPRAŠIVANJEM - prenošenjem peludi s jednog na drugi cvijet čovjek sam odabire koje će biljke međusobno oprašiti kako bi dobio biljke željenih svojstava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F831557-ED9F-42BE-BB6F-25823FA7B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026" y="2655060"/>
            <a:ext cx="2567244" cy="17104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02580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614895" y="719091"/>
            <a:ext cx="2447901" cy="5237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VRSTE CVATOVA: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6784030" y="5669217"/>
            <a:ext cx="2388084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GROZD (bagrem)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25A3129C-3750-48B4-8D77-CBD69598F283}"/>
              </a:ext>
            </a:extLst>
          </p:cNvPr>
          <p:cNvSpPr txBox="1">
            <a:spLocks/>
          </p:cNvSpPr>
          <p:nvPr/>
        </p:nvSpPr>
        <p:spPr bwMode="gray">
          <a:xfrm>
            <a:off x="711653" y="3278668"/>
            <a:ext cx="2894111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GLAVICA (maslačak)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BA544F4F-0DC6-478A-A99F-9A32E2D2684B}"/>
              </a:ext>
            </a:extLst>
          </p:cNvPr>
          <p:cNvSpPr txBox="1">
            <a:spLocks/>
          </p:cNvSpPr>
          <p:nvPr/>
        </p:nvSpPr>
        <p:spPr bwMode="gray">
          <a:xfrm>
            <a:off x="8106796" y="2709881"/>
            <a:ext cx="2130637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KLAS (pšenica)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65EF9BE4-9158-4EB4-9FBC-A8B67F85B542}"/>
              </a:ext>
            </a:extLst>
          </p:cNvPr>
          <p:cNvSpPr txBox="1">
            <a:spLocks/>
          </p:cNvSpPr>
          <p:nvPr/>
        </p:nvSpPr>
        <p:spPr bwMode="gray">
          <a:xfrm>
            <a:off x="3875530" y="5814045"/>
            <a:ext cx="2732832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ŠTITAC (divlja mrkva)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2D78595F-69A6-4A7B-A9E6-E96EC6A36847}"/>
              </a:ext>
            </a:extLst>
          </p:cNvPr>
          <p:cNvSpPr txBox="1">
            <a:spLocks/>
          </p:cNvSpPr>
          <p:nvPr/>
        </p:nvSpPr>
        <p:spPr bwMode="gray">
          <a:xfrm>
            <a:off x="639062" y="5725765"/>
            <a:ext cx="2732832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RESA (lijeska)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8B3C7453-47E1-4F84-8BD3-2AD33828BE6B}"/>
              </a:ext>
            </a:extLst>
          </p:cNvPr>
          <p:cNvSpPr txBox="1">
            <a:spLocks/>
          </p:cNvSpPr>
          <p:nvPr/>
        </p:nvSpPr>
        <p:spPr bwMode="gray">
          <a:xfrm>
            <a:off x="4477983" y="3290865"/>
            <a:ext cx="2200924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METLICA (trska)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03572296-8E82-4BAF-927C-4E016B562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40922" y="4013404"/>
            <a:ext cx="2130637" cy="1597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5CD1C455-554C-4E11-BEF3-1E72F39E990E}"/>
              </a:ext>
            </a:extLst>
          </p:cNvPr>
          <p:cNvSpPr txBox="1">
            <a:spLocks/>
          </p:cNvSpPr>
          <p:nvPr/>
        </p:nvSpPr>
        <p:spPr bwMode="gray">
          <a:xfrm>
            <a:off x="614895" y="168674"/>
            <a:ext cx="6521271" cy="523783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CVAT - više cvjetova na jednoj cvjetnoj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stapci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2E14A46-6029-4484-B8AE-AC8BB735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591" y="696079"/>
            <a:ext cx="1414428" cy="1886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19447DD-1981-41FA-A33D-27E45DFFF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87" t="15801" r="12529"/>
          <a:stretch/>
        </p:blipFill>
        <p:spPr>
          <a:xfrm>
            <a:off x="7136166" y="3429000"/>
            <a:ext cx="1211680" cy="1958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F478761-8881-41D1-87A2-ABA3772C1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126" y="1562629"/>
            <a:ext cx="2039166" cy="1529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92C1024-50DC-4D8B-8267-932DA4504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84" b="27883"/>
          <a:stretch/>
        </p:blipFill>
        <p:spPr>
          <a:xfrm>
            <a:off x="1506854" y="4066256"/>
            <a:ext cx="1303707" cy="148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EB2C1973-0528-4D1D-AE14-D9C6521C09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950" r="6658"/>
          <a:stretch/>
        </p:blipFill>
        <p:spPr>
          <a:xfrm>
            <a:off x="4788568" y="939175"/>
            <a:ext cx="1600832" cy="2187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7EDE8BE7-0C6C-423B-921B-45F48EA49082}"/>
              </a:ext>
            </a:extLst>
          </p:cNvPr>
          <p:cNvSpPr txBox="1"/>
          <p:nvPr/>
        </p:nvSpPr>
        <p:spPr>
          <a:xfrm>
            <a:off x="8581591" y="3746665"/>
            <a:ext cx="3433850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što je to CVAT? Prisjeti se nekih vrsta cvatova uz primjere biljaka.</a:t>
            </a:r>
          </a:p>
        </p:txBody>
      </p:sp>
    </p:spTree>
    <p:extLst>
      <p:ext uri="{BB962C8B-B14F-4D97-AF65-F5344CB8AC3E}">
        <p14:creationId xmlns:p14="http://schemas.microsoft.com/office/powerpoint/2010/main" val="257664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 animBg="1"/>
      <p:bldP spid="6" grpId="0" animBg="1"/>
      <p:bldP spid="7" grpId="0" animBg="1"/>
      <p:bldP spid="8" grpId="0" animBg="1"/>
      <p:bldP spid="10" grpId="0" animBg="1"/>
      <p:bldP spid="14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334027" y="158084"/>
            <a:ext cx="10970466" cy="14398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Prilikom oprašivanja peludno zrnce dospije na njušku tučka iste vrste i počinje klijati u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CJEVČICU</a:t>
            </a: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koja provodi nepokretne muške spolne stanice kroz vrat tučka do </a:t>
            </a:r>
            <a:r>
              <a:rPr lang="hr-HR" sz="18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plodnice</a:t>
            </a: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PLODNICI je SJEMENI ZAMETAK  s JAJNOM STANICOM gdje dolazi do stapanja muške i ženske spolne stanice -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OPLODNJE</a:t>
            </a:r>
            <a:endParaRPr lang="hr-HR" sz="1800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8903E83-B6DB-44C0-A0A4-05A68549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591" y="2689995"/>
            <a:ext cx="6374705" cy="3285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58E40515-EE40-4625-8810-3761745F0750}"/>
              </a:ext>
            </a:extLst>
          </p:cNvPr>
          <p:cNvSpPr txBox="1">
            <a:spLocks/>
          </p:cNvSpPr>
          <p:nvPr/>
        </p:nvSpPr>
        <p:spPr bwMode="gray">
          <a:xfrm>
            <a:off x="3491780" y="1823230"/>
            <a:ext cx="1294712" cy="6188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PELUDNO ZRNCE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00FDA93D-FDF8-45B7-B555-0C2C5EC61D2F}"/>
              </a:ext>
            </a:extLst>
          </p:cNvPr>
          <p:cNvCxnSpPr>
            <a:cxnSpLocks/>
          </p:cNvCxnSpPr>
          <p:nvPr/>
        </p:nvCxnSpPr>
        <p:spPr>
          <a:xfrm flipV="1">
            <a:off x="4173933" y="2453036"/>
            <a:ext cx="122859" cy="4405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Naslov 1">
            <a:extLst>
              <a:ext uri="{FF2B5EF4-FFF2-40B4-BE49-F238E27FC236}">
                <a16:creationId xmlns:a16="http://schemas.microsoft.com/office/drawing/2014/main" id="{7C6F5718-96DE-430F-A912-A451BB6F507F}"/>
              </a:ext>
            </a:extLst>
          </p:cNvPr>
          <p:cNvSpPr txBox="1">
            <a:spLocks/>
          </p:cNvSpPr>
          <p:nvPr/>
        </p:nvSpPr>
        <p:spPr bwMode="gray">
          <a:xfrm>
            <a:off x="5014456" y="1996015"/>
            <a:ext cx="1291743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CJEVČICA</a:t>
            </a: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E6059D39-10C6-4A93-BAE2-5DCDC1DDD228}"/>
              </a:ext>
            </a:extLst>
          </p:cNvPr>
          <p:cNvCxnSpPr>
            <a:cxnSpLocks/>
          </p:cNvCxnSpPr>
          <p:nvPr/>
        </p:nvCxnSpPr>
        <p:spPr>
          <a:xfrm flipV="1">
            <a:off x="4165055" y="2494515"/>
            <a:ext cx="1092206" cy="680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Naslov 1">
            <a:extLst>
              <a:ext uri="{FF2B5EF4-FFF2-40B4-BE49-F238E27FC236}">
                <a16:creationId xmlns:a16="http://schemas.microsoft.com/office/drawing/2014/main" id="{C32FBFD7-EEF5-46EB-95F5-33A95B7C5563}"/>
              </a:ext>
            </a:extLst>
          </p:cNvPr>
          <p:cNvSpPr txBox="1">
            <a:spLocks/>
          </p:cNvSpPr>
          <p:nvPr/>
        </p:nvSpPr>
        <p:spPr bwMode="gray">
          <a:xfrm>
            <a:off x="1842204" y="4564981"/>
            <a:ext cx="1419714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PLODNICA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8367AE6E-9DA0-4732-9CE3-560362A313B4}"/>
              </a:ext>
            </a:extLst>
          </p:cNvPr>
          <p:cNvCxnSpPr>
            <a:cxnSpLocks/>
          </p:cNvCxnSpPr>
          <p:nvPr/>
        </p:nvCxnSpPr>
        <p:spPr>
          <a:xfrm flipH="1">
            <a:off x="3320249" y="4732730"/>
            <a:ext cx="87291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Naslov 1">
            <a:extLst>
              <a:ext uri="{FF2B5EF4-FFF2-40B4-BE49-F238E27FC236}">
                <a16:creationId xmlns:a16="http://schemas.microsoft.com/office/drawing/2014/main" id="{795EBD39-F0A0-4DFF-940D-85C6E46345FB}"/>
              </a:ext>
            </a:extLst>
          </p:cNvPr>
          <p:cNvSpPr txBox="1">
            <a:spLocks/>
          </p:cNvSpPr>
          <p:nvPr/>
        </p:nvSpPr>
        <p:spPr bwMode="gray">
          <a:xfrm>
            <a:off x="1863771" y="5083342"/>
            <a:ext cx="1419714" cy="60724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SJEMENI ZAMETAK</a:t>
            </a:r>
          </a:p>
        </p:txBody>
      </p: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C1EB74C2-2505-4D69-BB17-56315277FE9F}"/>
              </a:ext>
            </a:extLst>
          </p:cNvPr>
          <p:cNvCxnSpPr>
            <a:cxnSpLocks/>
          </p:cNvCxnSpPr>
          <p:nvPr/>
        </p:nvCxnSpPr>
        <p:spPr>
          <a:xfrm flipH="1">
            <a:off x="3320249" y="5178091"/>
            <a:ext cx="847760" cy="18224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Naslov 1">
            <a:extLst>
              <a:ext uri="{FF2B5EF4-FFF2-40B4-BE49-F238E27FC236}">
                <a16:creationId xmlns:a16="http://schemas.microsoft.com/office/drawing/2014/main" id="{CE8D494F-0501-4C73-94EF-D6FF46ACE056}"/>
              </a:ext>
            </a:extLst>
          </p:cNvPr>
          <p:cNvSpPr txBox="1">
            <a:spLocks/>
          </p:cNvSpPr>
          <p:nvPr/>
        </p:nvSpPr>
        <p:spPr bwMode="gray">
          <a:xfrm>
            <a:off x="2353523" y="5826054"/>
            <a:ext cx="1245747" cy="60724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JAJNA STANICA</a:t>
            </a:r>
          </a:p>
        </p:txBody>
      </p: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id="{F093F859-C5F3-4905-A050-09940738294F}"/>
              </a:ext>
            </a:extLst>
          </p:cNvPr>
          <p:cNvCxnSpPr>
            <a:cxnSpLocks/>
          </p:cNvCxnSpPr>
          <p:nvPr/>
        </p:nvCxnSpPr>
        <p:spPr>
          <a:xfrm flipH="1">
            <a:off x="3599270" y="5463656"/>
            <a:ext cx="614604" cy="3446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Naslov 1">
            <a:extLst>
              <a:ext uri="{FF2B5EF4-FFF2-40B4-BE49-F238E27FC236}">
                <a16:creationId xmlns:a16="http://schemas.microsoft.com/office/drawing/2014/main" id="{E4E2D278-4485-4BDB-BBD3-A8924D8EEA81}"/>
              </a:ext>
            </a:extLst>
          </p:cNvPr>
          <p:cNvSpPr txBox="1">
            <a:spLocks/>
          </p:cNvSpPr>
          <p:nvPr/>
        </p:nvSpPr>
        <p:spPr bwMode="gray">
          <a:xfrm>
            <a:off x="6522015" y="2563492"/>
            <a:ext cx="1033088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NJUŠKA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id="{0E94CA05-7033-4817-ACD8-3AC1C36BF132}"/>
              </a:ext>
            </a:extLst>
          </p:cNvPr>
          <p:cNvSpPr txBox="1">
            <a:spLocks/>
          </p:cNvSpPr>
          <p:nvPr/>
        </p:nvSpPr>
        <p:spPr bwMode="gray">
          <a:xfrm>
            <a:off x="6670599" y="3176118"/>
            <a:ext cx="869656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VRAT</a:t>
            </a:r>
          </a:p>
        </p:txBody>
      </p: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id="{C7076D2E-0CE2-48D8-B73D-9A7C8F4C49EB}"/>
              </a:ext>
            </a:extLst>
          </p:cNvPr>
          <p:cNvCxnSpPr>
            <a:cxnSpLocks/>
          </p:cNvCxnSpPr>
          <p:nvPr/>
        </p:nvCxnSpPr>
        <p:spPr>
          <a:xfrm flipV="1">
            <a:off x="5684616" y="3398130"/>
            <a:ext cx="910643" cy="257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sa strelicom 28">
            <a:extLst>
              <a:ext uri="{FF2B5EF4-FFF2-40B4-BE49-F238E27FC236}">
                <a16:creationId xmlns:a16="http://schemas.microsoft.com/office/drawing/2014/main" id="{E4358BB1-084F-4934-9FB7-ABDAF4B2DA8A}"/>
              </a:ext>
            </a:extLst>
          </p:cNvPr>
          <p:cNvCxnSpPr>
            <a:cxnSpLocks/>
          </p:cNvCxnSpPr>
          <p:nvPr/>
        </p:nvCxnSpPr>
        <p:spPr>
          <a:xfrm flipV="1">
            <a:off x="5748236" y="2865780"/>
            <a:ext cx="723585" cy="161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Naslov 1">
            <a:extLst>
              <a:ext uri="{FF2B5EF4-FFF2-40B4-BE49-F238E27FC236}">
                <a16:creationId xmlns:a16="http://schemas.microsoft.com/office/drawing/2014/main" id="{A02E1B96-4335-480E-87F3-82F857610A64}"/>
              </a:ext>
            </a:extLst>
          </p:cNvPr>
          <p:cNvSpPr txBox="1">
            <a:spLocks/>
          </p:cNvSpPr>
          <p:nvPr/>
        </p:nvSpPr>
        <p:spPr bwMode="gray">
          <a:xfrm>
            <a:off x="6051609" y="3729314"/>
            <a:ext cx="1033089" cy="7373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MUŠKE</a:t>
            </a:r>
          </a:p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SPOLNE STANICE</a:t>
            </a:r>
          </a:p>
        </p:txBody>
      </p:sp>
      <p:cxnSp>
        <p:nvCxnSpPr>
          <p:cNvPr id="39" name="Ravni poveznik sa strelicom 38">
            <a:extLst>
              <a:ext uri="{FF2B5EF4-FFF2-40B4-BE49-F238E27FC236}">
                <a16:creationId xmlns:a16="http://schemas.microsoft.com/office/drawing/2014/main" id="{39492308-4A49-4729-8056-D539F6009C24}"/>
              </a:ext>
            </a:extLst>
          </p:cNvPr>
          <p:cNvCxnSpPr>
            <a:cxnSpLocks/>
          </p:cNvCxnSpPr>
          <p:nvPr/>
        </p:nvCxnSpPr>
        <p:spPr>
          <a:xfrm flipV="1">
            <a:off x="6029269" y="4465822"/>
            <a:ext cx="320677" cy="248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ipsa 40">
            <a:extLst>
              <a:ext uri="{FF2B5EF4-FFF2-40B4-BE49-F238E27FC236}">
                <a16:creationId xmlns:a16="http://schemas.microsoft.com/office/drawing/2014/main" id="{4EB94CAD-B9D3-4D78-ABC7-A840165FA2C7}"/>
              </a:ext>
            </a:extLst>
          </p:cNvPr>
          <p:cNvSpPr/>
          <p:nvPr/>
        </p:nvSpPr>
        <p:spPr>
          <a:xfrm>
            <a:off x="5592932" y="4622250"/>
            <a:ext cx="458676" cy="304854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id="{B954E07A-DB2D-478D-B477-2B77161CE818}"/>
              </a:ext>
            </a:extLst>
          </p:cNvPr>
          <p:cNvCxnSpPr>
            <a:cxnSpLocks/>
          </p:cNvCxnSpPr>
          <p:nvPr/>
        </p:nvCxnSpPr>
        <p:spPr>
          <a:xfrm flipV="1">
            <a:off x="7560764" y="4774677"/>
            <a:ext cx="917411" cy="562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Naslov 1">
            <a:extLst>
              <a:ext uri="{FF2B5EF4-FFF2-40B4-BE49-F238E27FC236}">
                <a16:creationId xmlns:a16="http://schemas.microsoft.com/office/drawing/2014/main" id="{11DB6D82-62A3-47EA-9824-3072E2D4BBFF}"/>
              </a:ext>
            </a:extLst>
          </p:cNvPr>
          <p:cNvSpPr txBox="1">
            <a:spLocks/>
          </p:cNvSpPr>
          <p:nvPr/>
        </p:nvSpPr>
        <p:spPr bwMode="gray">
          <a:xfrm>
            <a:off x="8602633" y="4208016"/>
            <a:ext cx="1525428" cy="84778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ZIGOTA - oplođena jajna stanica</a:t>
            </a:r>
          </a:p>
        </p:txBody>
      </p:sp>
      <p:sp>
        <p:nvSpPr>
          <p:cNvPr id="47" name="Naslov 1">
            <a:extLst>
              <a:ext uri="{FF2B5EF4-FFF2-40B4-BE49-F238E27FC236}">
                <a16:creationId xmlns:a16="http://schemas.microsoft.com/office/drawing/2014/main" id="{F250DD64-3724-4998-9F53-66DDEBE9F323}"/>
              </a:ext>
            </a:extLst>
          </p:cNvPr>
          <p:cNvSpPr txBox="1">
            <a:spLocks/>
          </p:cNvSpPr>
          <p:nvPr/>
        </p:nvSpPr>
        <p:spPr bwMode="gray">
          <a:xfrm>
            <a:off x="8757779" y="5383000"/>
            <a:ext cx="1291743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CJEVČICA</a:t>
            </a:r>
          </a:p>
        </p:txBody>
      </p:sp>
      <p:cxnSp>
        <p:nvCxnSpPr>
          <p:cNvPr id="48" name="Ravni poveznik sa strelicom 47">
            <a:extLst>
              <a:ext uri="{FF2B5EF4-FFF2-40B4-BE49-F238E27FC236}">
                <a16:creationId xmlns:a16="http://schemas.microsoft.com/office/drawing/2014/main" id="{079492EC-F138-4A3E-96BF-EDF86DBDA36A}"/>
              </a:ext>
            </a:extLst>
          </p:cNvPr>
          <p:cNvCxnSpPr>
            <a:cxnSpLocks/>
          </p:cNvCxnSpPr>
          <p:nvPr/>
        </p:nvCxnSpPr>
        <p:spPr>
          <a:xfrm flipV="1">
            <a:off x="7739798" y="5593727"/>
            <a:ext cx="889469" cy="1974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86314864-E75C-471D-A46E-3B07A909B417}"/>
              </a:ext>
            </a:extLst>
          </p:cNvPr>
          <p:cNvSpPr txBox="1"/>
          <p:nvPr/>
        </p:nvSpPr>
        <p:spPr>
          <a:xfrm>
            <a:off x="8166296" y="1945693"/>
            <a:ext cx="343385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Opiši proces od oprašivanja do oplodnje kritosjemenjača.</a:t>
            </a:r>
          </a:p>
        </p:txBody>
      </p:sp>
    </p:spTree>
    <p:extLst>
      <p:ext uri="{BB962C8B-B14F-4D97-AF65-F5344CB8AC3E}">
        <p14:creationId xmlns:p14="http://schemas.microsoft.com/office/powerpoint/2010/main" val="49445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4" grpId="0" animBg="1"/>
      <p:bldP spid="18" grpId="0" animBg="1"/>
      <p:bldP spid="21" grpId="0" animBg="1"/>
      <p:bldP spid="25" grpId="0" animBg="1"/>
      <p:bldP spid="26" grpId="0" animBg="1"/>
      <p:bldP spid="34" grpId="0" animBg="1"/>
      <p:bldP spid="41" grpId="0" animBg="1"/>
      <p:bldP spid="44" grpId="0" animBg="1"/>
      <p:bldP spid="4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610767" y="453299"/>
            <a:ext cx="10970466" cy="20951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Oplodnjom iz sjemenog zametka          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SJEMENKA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</a:t>
            </a:r>
            <a:r>
              <a:rPr lang="hr-HR" sz="20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zigote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 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KLICA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(začetak mlade biljke).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Latice i </a:t>
            </a:r>
            <a:r>
              <a:rPr lang="hr-HR" sz="20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lapovi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se nakon oplodnje suše.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Plodnica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tučka raste s 1 ili više sjemenki u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PLOD </a:t>
            </a:r>
            <a:r>
              <a:rPr lang="hr-H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koji služi rasprostranjivanju biljaka.</a:t>
            </a:r>
            <a:endParaRPr lang="hr-HR" sz="2000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USPLOĐE (suho / mesnato) </a:t>
            </a:r>
            <a:r>
              <a:rPr lang="hr-H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je vanjski dio ploda koji najčešće nastaje od </a:t>
            </a:r>
            <a:r>
              <a:rPr lang="hr-H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plodnice</a:t>
            </a:r>
            <a:r>
              <a:rPr lang="hr-H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tučka. 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9725749" y="4443623"/>
            <a:ext cx="1455937" cy="41280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USPLOĐE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id="{FE345042-9518-42D7-959F-247F1A95C1E3}"/>
              </a:ext>
            </a:extLst>
          </p:cNvPr>
          <p:cNvSpPr/>
          <p:nvPr/>
        </p:nvSpPr>
        <p:spPr>
          <a:xfrm>
            <a:off x="5527829" y="569048"/>
            <a:ext cx="568171" cy="28408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D91CC042-2570-4B3B-A8AA-76DFEF1F9ED3}"/>
              </a:ext>
            </a:extLst>
          </p:cNvPr>
          <p:cNvSpPr/>
          <p:nvPr/>
        </p:nvSpPr>
        <p:spPr>
          <a:xfrm>
            <a:off x="2332708" y="894956"/>
            <a:ext cx="568171" cy="28408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594BEFAC-F904-4F53-8EE5-1803C34C5A3C}"/>
              </a:ext>
            </a:extLst>
          </p:cNvPr>
          <p:cNvSpPr txBox="1">
            <a:spLocks/>
          </p:cNvSpPr>
          <p:nvPr/>
        </p:nvSpPr>
        <p:spPr bwMode="gray">
          <a:xfrm>
            <a:off x="9674949" y="3212718"/>
            <a:ext cx="1562472" cy="41280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SJEMENKA 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D7103FE7-C6F1-4AAA-93E5-A9BE355E6585}"/>
              </a:ext>
            </a:extLst>
          </p:cNvPr>
          <p:cNvSpPr txBox="1">
            <a:spLocks/>
          </p:cNvSpPr>
          <p:nvPr/>
        </p:nvSpPr>
        <p:spPr bwMode="gray">
          <a:xfrm>
            <a:off x="10235724" y="3841618"/>
            <a:ext cx="440921" cy="41280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</a:t>
            </a: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id="{52DDA31D-F75B-4668-9F69-ACF1DCFF3592}"/>
              </a:ext>
            </a:extLst>
          </p:cNvPr>
          <p:cNvSpPr>
            <a:spLocks/>
          </p:cNvSpPr>
          <p:nvPr/>
        </p:nvSpPr>
        <p:spPr bwMode="auto">
          <a:xfrm rot="5400000" flipH="1">
            <a:off x="10319634" y="4268503"/>
            <a:ext cx="227534" cy="1669000"/>
          </a:xfrm>
          <a:prstGeom prst="leftBrace">
            <a:avLst>
              <a:gd name="adj1" fmla="val 158333"/>
              <a:gd name="adj2" fmla="val 50613"/>
            </a:avLst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r-Latn-CS" altLang="sr-Latn-RS" b="1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3F05A848-6C08-4EC7-91CA-1C20423828C2}"/>
              </a:ext>
            </a:extLst>
          </p:cNvPr>
          <p:cNvSpPr txBox="1">
            <a:spLocks/>
          </p:cNvSpPr>
          <p:nvPr/>
        </p:nvSpPr>
        <p:spPr bwMode="gray">
          <a:xfrm>
            <a:off x="9695417" y="5422098"/>
            <a:ext cx="1516599" cy="504859"/>
          </a:xfrm>
          <a:prstGeom prst="roundRect">
            <a:avLst/>
          </a:prstGeom>
          <a:solidFill>
            <a:srgbClr val="FF3300"/>
          </a:solidFill>
          <a:ln>
            <a:solidFill>
              <a:srgbClr val="FF5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PLOD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144CE24-4362-4DCE-B37E-F75A17CD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050" y="2944033"/>
            <a:ext cx="3733467" cy="2786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67E86DF1-B0C0-4EC7-B22C-CAF6149BCD8B}"/>
              </a:ext>
            </a:extLst>
          </p:cNvPr>
          <p:cNvCxnSpPr>
            <a:cxnSpLocks/>
          </p:cNvCxnSpPr>
          <p:nvPr/>
        </p:nvCxnSpPr>
        <p:spPr>
          <a:xfrm flipV="1">
            <a:off x="7430657" y="3513131"/>
            <a:ext cx="2137764" cy="741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D1248AAD-7CDA-4C4C-B6AA-A14C32FF9DFC}"/>
              </a:ext>
            </a:extLst>
          </p:cNvPr>
          <p:cNvCxnSpPr>
            <a:cxnSpLocks/>
          </p:cNvCxnSpPr>
          <p:nvPr/>
        </p:nvCxnSpPr>
        <p:spPr>
          <a:xfrm flipV="1">
            <a:off x="7499140" y="4650025"/>
            <a:ext cx="2069281" cy="3487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01708B2-9084-4C5F-A0EC-7579C17DCCBE}"/>
              </a:ext>
            </a:extLst>
          </p:cNvPr>
          <p:cNvSpPr txBox="1"/>
          <p:nvPr/>
        </p:nvSpPr>
        <p:spPr>
          <a:xfrm>
            <a:off x="879549" y="3245285"/>
            <a:ext cx="343385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koji način nakon oplodnje nastaje PLOD?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53F6EA1-CC6E-41BA-ACB8-8EBD718A79CE}"/>
              </a:ext>
            </a:extLst>
          </p:cNvPr>
          <p:cNvSpPr txBox="1"/>
          <p:nvPr/>
        </p:nvSpPr>
        <p:spPr>
          <a:xfrm>
            <a:off x="899868" y="4865644"/>
            <a:ext cx="3433850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Imenuj dijelove PLODA?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98586810-DABD-478A-AB4B-DBB2CB06C84B}"/>
              </a:ext>
            </a:extLst>
          </p:cNvPr>
          <p:cNvSpPr txBox="1"/>
          <p:nvPr/>
        </p:nvSpPr>
        <p:spPr>
          <a:xfrm>
            <a:off x="879549" y="4228468"/>
            <a:ext cx="3433850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Čemu služi plod?</a:t>
            </a:r>
          </a:p>
        </p:txBody>
      </p:sp>
    </p:spTree>
    <p:extLst>
      <p:ext uri="{BB962C8B-B14F-4D97-AF65-F5344CB8AC3E}">
        <p14:creationId xmlns:p14="http://schemas.microsoft.com/office/powerpoint/2010/main" val="365961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5750690" y="6222686"/>
            <a:ext cx="2365542" cy="52378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VRSTE PLODOVA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3543603" y="753488"/>
            <a:ext cx="2365542" cy="52378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SOČNO USPLOĐE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594BEFAC-F904-4F53-8EE5-1803C34C5A3C}"/>
              </a:ext>
            </a:extLst>
          </p:cNvPr>
          <p:cNvSpPr txBox="1">
            <a:spLocks/>
          </p:cNvSpPr>
          <p:nvPr/>
        </p:nvSpPr>
        <p:spPr bwMode="gray">
          <a:xfrm>
            <a:off x="157200" y="4378373"/>
            <a:ext cx="1499570" cy="7357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VIŠE</a:t>
            </a:r>
          </a:p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SJEMENKI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C58934E0-DE96-42D1-858F-B892B8BCF739}"/>
              </a:ext>
            </a:extLst>
          </p:cNvPr>
          <p:cNvCxnSpPr>
            <a:cxnSpLocks/>
          </p:cNvCxnSpPr>
          <p:nvPr/>
        </p:nvCxnSpPr>
        <p:spPr>
          <a:xfrm>
            <a:off x="6933461" y="798990"/>
            <a:ext cx="0" cy="522007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08A85D8C-118D-4051-BE03-678F2E9EDC3E}"/>
              </a:ext>
            </a:extLst>
          </p:cNvPr>
          <p:cNvCxnSpPr>
            <a:cxnSpLocks/>
          </p:cNvCxnSpPr>
          <p:nvPr/>
        </p:nvCxnSpPr>
        <p:spPr>
          <a:xfrm flipH="1" flipV="1">
            <a:off x="1664367" y="3407108"/>
            <a:ext cx="9805584" cy="21893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Naslov 1">
            <a:extLst>
              <a:ext uri="{FF2B5EF4-FFF2-40B4-BE49-F238E27FC236}">
                <a16:creationId xmlns:a16="http://schemas.microsoft.com/office/drawing/2014/main" id="{35B5B444-303F-4066-BAEA-760F84D90E50}"/>
              </a:ext>
            </a:extLst>
          </p:cNvPr>
          <p:cNvSpPr txBox="1">
            <a:spLocks/>
          </p:cNvSpPr>
          <p:nvPr/>
        </p:nvSpPr>
        <p:spPr bwMode="gray">
          <a:xfrm>
            <a:off x="8345005" y="833392"/>
            <a:ext cx="2206593" cy="467181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SUHO USPLOĐE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C8EAC4AF-18CE-4808-8BD9-471B7CE691BE}"/>
              </a:ext>
            </a:extLst>
          </p:cNvPr>
          <p:cNvSpPr txBox="1">
            <a:spLocks/>
          </p:cNvSpPr>
          <p:nvPr/>
        </p:nvSpPr>
        <p:spPr bwMode="gray">
          <a:xfrm>
            <a:off x="147041" y="1743903"/>
            <a:ext cx="1499570" cy="7357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 SJEMENKA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BCAA884-FAE6-49AB-9AAC-8563BBFC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00860" y="1881944"/>
            <a:ext cx="1782830" cy="1330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009D5BE-68BC-4133-AC6C-997CF9C0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914" y="1859990"/>
            <a:ext cx="1492607" cy="1388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D07E35B-165F-4F12-8AD3-81A0A444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93" y="1673065"/>
            <a:ext cx="1574731" cy="1564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BC48C063-1F34-4CF9-B3D6-4F45144A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765" y="3724016"/>
            <a:ext cx="1330155" cy="1097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9B3985F-DA6E-47CA-89E8-F4CD07CC3A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1" t="7804" r="8255" b="7777"/>
          <a:stretch/>
        </p:blipFill>
        <p:spPr>
          <a:xfrm>
            <a:off x="2669622" y="4982257"/>
            <a:ext cx="1538627" cy="1273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B03D446-1800-4072-8E66-4B9DEE4CA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201" y="5096335"/>
            <a:ext cx="1590383" cy="1043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95BD6603-8FF2-4BF7-9E3E-F4DDC1BBC5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31" t="5469" r="12987" b="6205"/>
          <a:stretch/>
        </p:blipFill>
        <p:spPr>
          <a:xfrm>
            <a:off x="2016009" y="3645620"/>
            <a:ext cx="1330154" cy="1183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EA86D75F-6BF2-4FFA-919D-34DC7F2FB2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786"/>
          <a:stretch/>
        </p:blipFill>
        <p:spPr>
          <a:xfrm>
            <a:off x="5175183" y="3851795"/>
            <a:ext cx="1472596" cy="91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45A7B30A-349D-4866-A0DE-85FE60B17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89" t="4195" r="3281" b="2787"/>
          <a:stretch/>
        </p:blipFill>
        <p:spPr>
          <a:xfrm flipH="1">
            <a:off x="8887782" y="2065873"/>
            <a:ext cx="1541783" cy="1087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68414D19-7678-4143-9A26-DBD46105A2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87" t="11194" r="-1" b="8505"/>
          <a:stretch/>
        </p:blipFill>
        <p:spPr>
          <a:xfrm flipH="1">
            <a:off x="7121203" y="1976445"/>
            <a:ext cx="1541784" cy="1278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4BD86FA4-74CD-4101-BF3D-CB19405A03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01" t="10933" r="11300" b="8237"/>
          <a:stretch/>
        </p:blipFill>
        <p:spPr>
          <a:xfrm>
            <a:off x="8997431" y="4916768"/>
            <a:ext cx="1523329" cy="1108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BB0BF231-2E96-4E87-97DF-FF90658541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450715" y="1889773"/>
            <a:ext cx="1248795" cy="1266278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AAC02D00-F6E2-4934-8845-2E65ECF0FE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9855" y="4821394"/>
            <a:ext cx="1653464" cy="1240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D53CD0F-030E-4D19-B53C-A9FEED93024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7126" b="9600"/>
          <a:stretch/>
        </p:blipFill>
        <p:spPr>
          <a:xfrm>
            <a:off x="7214656" y="3598155"/>
            <a:ext cx="1715875" cy="110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288EA5A-7A96-439A-BA0B-A7552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1059" t="5949"/>
          <a:stretch/>
        </p:blipFill>
        <p:spPr>
          <a:xfrm>
            <a:off x="10607871" y="3965774"/>
            <a:ext cx="1091639" cy="205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4A44B06-1E1F-4F4D-98BD-B1A50A9854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8542" t="14603" r="4438"/>
          <a:stretch/>
        </p:blipFill>
        <p:spPr>
          <a:xfrm>
            <a:off x="8887782" y="3965774"/>
            <a:ext cx="1653465" cy="78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D1AD5F02-7764-4A80-BDBE-52955C616C7B}"/>
              </a:ext>
            </a:extLst>
          </p:cNvPr>
          <p:cNvSpPr txBox="1"/>
          <p:nvPr/>
        </p:nvSpPr>
        <p:spPr>
          <a:xfrm>
            <a:off x="227964" y="175671"/>
            <a:ext cx="3118199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neke primjere plodova s obzirom na </a:t>
            </a:r>
            <a:r>
              <a:rPr lang="hr-H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usplođe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 broj sjemenki.</a:t>
            </a:r>
          </a:p>
        </p:txBody>
      </p:sp>
    </p:spTree>
    <p:extLst>
      <p:ext uri="{BB962C8B-B14F-4D97-AF65-F5344CB8AC3E}">
        <p14:creationId xmlns:p14="http://schemas.microsoft.com/office/powerpoint/2010/main" val="3007556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8" grpId="0" animBg="1"/>
      <p:bldP spid="11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16B7FE01-8DA8-4D55-8FFF-5A59C39BD829}"/>
              </a:ext>
            </a:extLst>
          </p:cNvPr>
          <p:cNvSpPr txBox="1">
            <a:spLocks/>
          </p:cNvSpPr>
          <p:nvPr/>
        </p:nvSpPr>
        <p:spPr bwMode="gray">
          <a:xfrm>
            <a:off x="645377" y="4956338"/>
            <a:ext cx="7877188" cy="1287653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Usplođe</a:t>
            </a: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štiti sjemenku u kojoj se nalazi zaštićena klica.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Sjemenke kliju u novu biljku tek tijekom povoljnih uvjeta za razvoj.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Hrana iz supki služi za razvoj nove biljke prije nego što se ona razvije dovoljno da sama počne proizvoditi hranu fotosintezom.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8B81CBCF-FC0E-46F6-B8C6-498DFA2D09E2}"/>
              </a:ext>
            </a:extLst>
          </p:cNvPr>
          <p:cNvSpPr txBox="1">
            <a:spLocks/>
          </p:cNvSpPr>
          <p:nvPr/>
        </p:nvSpPr>
        <p:spPr bwMode="gray">
          <a:xfrm>
            <a:off x="5783802" y="704923"/>
            <a:ext cx="2968999" cy="93526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SJEMENA LUPINA - čvrsta opna koja sjemenku štiti od vlage i suše.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893376BE-0772-4304-BA92-720EFC41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57760" y="914768"/>
            <a:ext cx="1928301" cy="1389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D773CAB-C705-4A9A-9A56-56761E6A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737" t="10996" r="7150" b="8874"/>
          <a:stretch/>
        </p:blipFill>
        <p:spPr>
          <a:xfrm>
            <a:off x="3146698" y="2309608"/>
            <a:ext cx="2968999" cy="2006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id="{492E7F74-15FF-4CBF-8DE8-F015E6E39692}"/>
              </a:ext>
            </a:extLst>
          </p:cNvPr>
          <p:cNvCxnSpPr>
            <a:cxnSpLocks/>
          </p:cNvCxnSpPr>
          <p:nvPr/>
        </p:nvCxnSpPr>
        <p:spPr>
          <a:xfrm flipH="1" flipV="1">
            <a:off x="8931300" y="1258443"/>
            <a:ext cx="1304655" cy="638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Naslov 1">
            <a:extLst>
              <a:ext uri="{FF2B5EF4-FFF2-40B4-BE49-F238E27FC236}">
                <a16:creationId xmlns:a16="http://schemas.microsoft.com/office/drawing/2014/main" id="{C270DDDC-7514-4FE0-AD1C-D17FFFC258C9}"/>
              </a:ext>
            </a:extLst>
          </p:cNvPr>
          <p:cNvSpPr txBox="1">
            <a:spLocks/>
          </p:cNvSpPr>
          <p:nvPr/>
        </p:nvSpPr>
        <p:spPr bwMode="gray">
          <a:xfrm>
            <a:off x="7369157" y="4260006"/>
            <a:ext cx="1153407" cy="4805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KLICA</a:t>
            </a:r>
          </a:p>
        </p:txBody>
      </p:sp>
      <p:sp>
        <p:nvSpPr>
          <p:cNvPr id="33" name="Naslov 1">
            <a:extLst>
              <a:ext uri="{FF2B5EF4-FFF2-40B4-BE49-F238E27FC236}">
                <a16:creationId xmlns:a16="http://schemas.microsoft.com/office/drawing/2014/main" id="{D47AB046-5BC8-4C4A-BAE6-0FC535D80497}"/>
              </a:ext>
            </a:extLst>
          </p:cNvPr>
          <p:cNvSpPr txBox="1">
            <a:spLocks/>
          </p:cNvSpPr>
          <p:nvPr/>
        </p:nvSpPr>
        <p:spPr bwMode="gray">
          <a:xfrm>
            <a:off x="561464" y="1948111"/>
            <a:ext cx="2358439" cy="9311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SUPKE (2) - spremišta pričuvne hrane</a:t>
            </a:r>
          </a:p>
        </p:txBody>
      </p:sp>
      <p:cxnSp>
        <p:nvCxnSpPr>
          <p:cNvPr id="35" name="Ravni poveznik sa strelicom 34">
            <a:extLst>
              <a:ext uri="{FF2B5EF4-FFF2-40B4-BE49-F238E27FC236}">
                <a16:creationId xmlns:a16="http://schemas.microsoft.com/office/drawing/2014/main" id="{F55637BD-73EF-4731-865C-DC1B2688FE40}"/>
              </a:ext>
            </a:extLst>
          </p:cNvPr>
          <p:cNvCxnSpPr>
            <a:cxnSpLocks/>
          </p:cNvCxnSpPr>
          <p:nvPr/>
        </p:nvCxnSpPr>
        <p:spPr>
          <a:xfrm flipH="1" flipV="1">
            <a:off x="2409591" y="2632164"/>
            <a:ext cx="1526959" cy="68062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Naslov 1">
            <a:extLst>
              <a:ext uri="{FF2B5EF4-FFF2-40B4-BE49-F238E27FC236}">
                <a16:creationId xmlns:a16="http://schemas.microsoft.com/office/drawing/2014/main" id="{1E8A5A79-08DF-48DD-AE85-9A2FFD9BC6F9}"/>
              </a:ext>
            </a:extLst>
          </p:cNvPr>
          <p:cNvSpPr txBox="1">
            <a:spLocks/>
          </p:cNvSpPr>
          <p:nvPr/>
        </p:nvSpPr>
        <p:spPr bwMode="gray">
          <a:xfrm>
            <a:off x="6858163" y="3349098"/>
            <a:ext cx="2073137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KLICIN IZDANAK</a:t>
            </a:r>
          </a:p>
        </p:txBody>
      </p: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id="{383A8D83-A3C7-41F8-8F08-1D3527DEE912}"/>
              </a:ext>
            </a:extLst>
          </p:cNvPr>
          <p:cNvCxnSpPr>
            <a:cxnSpLocks/>
          </p:cNvCxnSpPr>
          <p:nvPr/>
        </p:nvCxnSpPr>
        <p:spPr>
          <a:xfrm>
            <a:off x="5497142" y="3332020"/>
            <a:ext cx="1294275" cy="19453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Naslov 1">
            <a:extLst>
              <a:ext uri="{FF2B5EF4-FFF2-40B4-BE49-F238E27FC236}">
                <a16:creationId xmlns:a16="http://schemas.microsoft.com/office/drawing/2014/main" id="{23B40A23-C1BB-4A94-A24A-E8B4C26093B3}"/>
              </a:ext>
            </a:extLst>
          </p:cNvPr>
          <p:cNvSpPr txBox="1">
            <a:spLocks/>
          </p:cNvSpPr>
          <p:nvPr/>
        </p:nvSpPr>
        <p:spPr bwMode="gray">
          <a:xfrm>
            <a:off x="6572861" y="2281179"/>
            <a:ext cx="2358439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KLICIN KORJENČIĆ</a:t>
            </a:r>
          </a:p>
        </p:txBody>
      </p:sp>
      <p:cxnSp>
        <p:nvCxnSpPr>
          <p:cNvPr id="44" name="Ravni poveznik sa strelicom 43">
            <a:extLst>
              <a:ext uri="{FF2B5EF4-FFF2-40B4-BE49-F238E27FC236}">
                <a16:creationId xmlns:a16="http://schemas.microsoft.com/office/drawing/2014/main" id="{86708160-B416-4B68-A056-0BC1016BF032}"/>
              </a:ext>
            </a:extLst>
          </p:cNvPr>
          <p:cNvCxnSpPr>
            <a:cxnSpLocks/>
          </p:cNvCxnSpPr>
          <p:nvPr/>
        </p:nvCxnSpPr>
        <p:spPr>
          <a:xfrm flipV="1">
            <a:off x="5078027" y="2477195"/>
            <a:ext cx="1411550" cy="12093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Naslov 1">
            <a:extLst>
              <a:ext uri="{FF2B5EF4-FFF2-40B4-BE49-F238E27FC236}">
                <a16:creationId xmlns:a16="http://schemas.microsoft.com/office/drawing/2014/main" id="{0A51638E-DB11-4050-9119-46246346A63A}"/>
              </a:ext>
            </a:extLst>
          </p:cNvPr>
          <p:cNvSpPr txBox="1">
            <a:spLocks/>
          </p:cNvSpPr>
          <p:nvPr/>
        </p:nvSpPr>
        <p:spPr bwMode="gray">
          <a:xfrm>
            <a:off x="7562162" y="2822433"/>
            <a:ext cx="472129" cy="42754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</a:t>
            </a:r>
          </a:p>
        </p:txBody>
      </p:sp>
      <p:sp>
        <p:nvSpPr>
          <p:cNvPr id="4" name="Desna vitičasta zagrada 3">
            <a:extLst>
              <a:ext uri="{FF2B5EF4-FFF2-40B4-BE49-F238E27FC236}">
                <a16:creationId xmlns:a16="http://schemas.microsoft.com/office/drawing/2014/main" id="{39BE8914-1A58-4BA8-85E0-E9A5F976497A}"/>
              </a:ext>
            </a:extLst>
          </p:cNvPr>
          <p:cNvSpPr/>
          <p:nvPr/>
        </p:nvSpPr>
        <p:spPr>
          <a:xfrm rot="5400000">
            <a:off x="7771906" y="2892787"/>
            <a:ext cx="293950" cy="2254928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83AC3DBB-99CE-4606-9CB6-9E167E195E38}"/>
              </a:ext>
            </a:extLst>
          </p:cNvPr>
          <p:cNvSpPr txBox="1"/>
          <p:nvPr/>
        </p:nvSpPr>
        <p:spPr>
          <a:xfrm>
            <a:off x="227964" y="175671"/>
            <a:ext cx="3118199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Imenuj dijelove sjemenke i njihove uloge.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405A56C2-D4BB-4BF5-8DC6-36DFC9E3DB6B}"/>
              </a:ext>
            </a:extLst>
          </p:cNvPr>
          <p:cNvSpPr txBox="1"/>
          <p:nvPr/>
        </p:nvSpPr>
        <p:spPr>
          <a:xfrm>
            <a:off x="8862810" y="4284875"/>
            <a:ext cx="3118199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si istraživanjem uočio/la da joj je potrebno za klijanje?</a:t>
            </a:r>
          </a:p>
        </p:txBody>
      </p:sp>
      <p:sp>
        <p:nvSpPr>
          <p:cNvPr id="22" name="Naslov 1">
            <a:extLst>
              <a:ext uri="{FF2B5EF4-FFF2-40B4-BE49-F238E27FC236}">
                <a16:creationId xmlns:a16="http://schemas.microsoft.com/office/drawing/2014/main" id="{0B689E12-00F9-437D-890C-CB242360154D}"/>
              </a:ext>
            </a:extLst>
          </p:cNvPr>
          <p:cNvSpPr txBox="1">
            <a:spLocks/>
          </p:cNvSpPr>
          <p:nvPr/>
        </p:nvSpPr>
        <p:spPr bwMode="gray">
          <a:xfrm>
            <a:off x="9410403" y="5515688"/>
            <a:ext cx="1975658" cy="6412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Voda, zrak i temperatura.</a:t>
            </a:r>
          </a:p>
        </p:txBody>
      </p:sp>
    </p:spTree>
    <p:extLst>
      <p:ext uri="{BB962C8B-B14F-4D97-AF65-F5344CB8AC3E}">
        <p14:creationId xmlns:p14="http://schemas.microsoft.com/office/powerpoint/2010/main" val="125031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2" grpId="0" animBg="1"/>
      <p:bldP spid="33" grpId="0" animBg="1"/>
      <p:bldP spid="36" grpId="0" animBg="1"/>
      <p:bldP spid="42" grpId="0" animBg="1"/>
      <p:bldP spid="17" grpId="0" animBg="1"/>
      <p:bldP spid="4" grpId="0" animBg="1"/>
      <p:bldP spid="20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>
            <a:extLst>
              <a:ext uri="{FF2B5EF4-FFF2-40B4-BE49-F238E27FC236}">
                <a16:creationId xmlns:a16="http://schemas.microsoft.com/office/drawing/2014/main" id="{1517D66A-CB60-42B0-A688-E79DEA3702A1}"/>
              </a:ext>
            </a:extLst>
          </p:cNvPr>
          <p:cNvSpPr txBox="1">
            <a:spLocks/>
          </p:cNvSpPr>
          <p:nvPr/>
        </p:nvSpPr>
        <p:spPr bwMode="gray">
          <a:xfrm>
            <a:off x="883088" y="5404598"/>
            <a:ext cx="2712316" cy="734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ŽIVOTINJAMA - perjem, krznom, izmetom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B26A669A-23CA-4615-9931-2D9A0407D2C4}"/>
              </a:ext>
            </a:extLst>
          </p:cNvPr>
          <p:cNvSpPr txBox="1">
            <a:spLocks/>
          </p:cNvSpPr>
          <p:nvPr/>
        </p:nvSpPr>
        <p:spPr bwMode="gray">
          <a:xfrm>
            <a:off x="5514753" y="5280952"/>
            <a:ext cx="2848012" cy="665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VODOM - lagani plodovi ispunjeni zrakom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234C05FC-F4DD-42FB-9691-E9467424DDED}"/>
              </a:ext>
            </a:extLst>
          </p:cNvPr>
          <p:cNvSpPr txBox="1">
            <a:spLocks/>
          </p:cNvSpPr>
          <p:nvPr/>
        </p:nvSpPr>
        <p:spPr bwMode="gray">
          <a:xfrm>
            <a:off x="3245785" y="2782147"/>
            <a:ext cx="2712316" cy="665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VJETROM - suhi, lagani plodovi i sjemenke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61E0058B-CFE9-4B9E-9799-6A0F9CFC26D1}"/>
              </a:ext>
            </a:extLst>
          </p:cNvPr>
          <p:cNvSpPr txBox="1">
            <a:spLocks/>
          </p:cNvSpPr>
          <p:nvPr/>
        </p:nvSpPr>
        <p:spPr bwMode="gray">
          <a:xfrm>
            <a:off x="7863139" y="2689252"/>
            <a:ext cx="3445774" cy="665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SAMORASPROSTRANJIVANJE - biljka sama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A8E9FDFF-0EF6-473A-8742-C32E7A47AC06}"/>
              </a:ext>
            </a:extLst>
          </p:cNvPr>
          <p:cNvSpPr txBox="1">
            <a:spLocks/>
          </p:cNvSpPr>
          <p:nvPr/>
        </p:nvSpPr>
        <p:spPr bwMode="gray">
          <a:xfrm>
            <a:off x="9428085" y="5577713"/>
            <a:ext cx="1642370" cy="4350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ČOVJEKOM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44095C0-EE4F-4AF5-B2FC-A425DC983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" t="45822"/>
          <a:stretch/>
        </p:blipFill>
        <p:spPr>
          <a:xfrm>
            <a:off x="5982862" y="3521166"/>
            <a:ext cx="1945758" cy="1593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2F405CD-FDDE-42CD-88A0-769F6C709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8" t="7792" r="13831"/>
          <a:stretch/>
        </p:blipFill>
        <p:spPr>
          <a:xfrm>
            <a:off x="9428083" y="951912"/>
            <a:ext cx="1784411" cy="1499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6DBFD27-F74B-4327-A115-05089BD8F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59" y="797245"/>
            <a:ext cx="1911061" cy="1810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C5B663C-35DC-475A-9096-F9D067104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53" t="3097"/>
          <a:stretch/>
        </p:blipFill>
        <p:spPr>
          <a:xfrm>
            <a:off x="7928619" y="1120953"/>
            <a:ext cx="1309359" cy="1330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395F506E-76BA-4BAA-A0FF-373047E282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47" b="19308"/>
          <a:stretch/>
        </p:blipFill>
        <p:spPr>
          <a:xfrm>
            <a:off x="9666543" y="3650668"/>
            <a:ext cx="1307493" cy="175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2B1D00EF-E967-4BB8-9350-97E5F6D345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155" b="12574"/>
          <a:stretch/>
        </p:blipFill>
        <p:spPr>
          <a:xfrm>
            <a:off x="664187" y="2618700"/>
            <a:ext cx="1629079" cy="2517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95B8186B-F99B-47D1-B0B3-B4558251CC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353" t="840" b="-1"/>
          <a:stretch/>
        </p:blipFill>
        <p:spPr>
          <a:xfrm>
            <a:off x="2508036" y="3521166"/>
            <a:ext cx="1309360" cy="1615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9942CBBD-E369-4E7D-91DB-7BFCECC72DFB}"/>
              </a:ext>
            </a:extLst>
          </p:cNvPr>
          <p:cNvSpPr txBox="1"/>
          <p:nvPr/>
        </p:nvSpPr>
        <p:spPr>
          <a:xfrm>
            <a:off x="227964" y="175671"/>
            <a:ext cx="3118199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neke načine rasprostranjivanja plodova i sjemenki uz primjere.</a:t>
            </a:r>
          </a:p>
        </p:txBody>
      </p:sp>
    </p:spTree>
    <p:extLst>
      <p:ext uri="{BB962C8B-B14F-4D97-AF65-F5344CB8AC3E}">
        <p14:creationId xmlns:p14="http://schemas.microsoft.com/office/powerpoint/2010/main" val="262381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6" grpId="0" animBg="1"/>
      <p:bldP spid="7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id="{495AC426-15DE-46A0-9228-6B79DAD4879B}"/>
              </a:ext>
            </a:extLst>
          </p:cNvPr>
          <p:cNvSpPr txBox="1">
            <a:spLocks/>
          </p:cNvSpPr>
          <p:nvPr/>
        </p:nvSpPr>
        <p:spPr bwMode="gray">
          <a:xfrm>
            <a:off x="228814" y="369015"/>
            <a:ext cx="10522043" cy="106029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KLIJANJE - je proces kojim se u povoljnim uvjetima iz klice razvija mlada biljka.</a:t>
            </a:r>
          </a:p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		- klica se koristi hranom iz supki sjemenke</a:t>
            </a:r>
          </a:p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		- završava kada biljka sama počne fotosintezom proizvoditi hranu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DCC02BB-E332-4F44-A710-3859D665B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65" r="17972"/>
          <a:stretch/>
        </p:blipFill>
        <p:spPr>
          <a:xfrm>
            <a:off x="611770" y="1527467"/>
            <a:ext cx="1827101" cy="1333168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4E8E374-2578-4DE3-9D25-90F1FFD1E60B}"/>
              </a:ext>
            </a:extLst>
          </p:cNvPr>
          <p:cNvSpPr txBox="1"/>
          <p:nvPr/>
        </p:nvSpPr>
        <p:spPr>
          <a:xfrm>
            <a:off x="2677507" y="1639210"/>
            <a:ext cx="3118199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KLIJANJE i kada završava?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10259CC-643E-4C55-B7D8-4ED7073555E7}"/>
              </a:ext>
            </a:extLst>
          </p:cNvPr>
          <p:cNvSpPr txBox="1"/>
          <p:nvPr/>
        </p:nvSpPr>
        <p:spPr>
          <a:xfrm>
            <a:off x="9103294" y="3632640"/>
            <a:ext cx="2455713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 su vrste VEGETATIVNOG razmnožavanja kritosjemenjača?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ABE1609A-6274-43EA-B95F-2D3AFE2A3985}"/>
              </a:ext>
            </a:extLst>
          </p:cNvPr>
          <p:cNvSpPr txBox="1">
            <a:spLocks/>
          </p:cNvSpPr>
          <p:nvPr/>
        </p:nvSpPr>
        <p:spPr bwMode="gray">
          <a:xfrm>
            <a:off x="1875029" y="5019999"/>
            <a:ext cx="9820708" cy="118417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VEGETATIVNIM RAZMNOŽAVANJEM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se mlada biljka razvija iz dijela tijela 	(korijena, stabljike, listova ..) jednog roditelja, ali je manja raznolikost 	potomaka koji su genski gotovo jednaki roditeljima.			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C9631E26-8751-40F9-9F3E-610EF9B2E85B}"/>
              </a:ext>
            </a:extLst>
          </p:cNvPr>
          <p:cNvSpPr txBox="1">
            <a:spLocks/>
          </p:cNvSpPr>
          <p:nvPr/>
        </p:nvSpPr>
        <p:spPr bwMode="gray">
          <a:xfrm>
            <a:off x="793684" y="4163763"/>
            <a:ext cx="1771283" cy="6497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VRIJEŽAMA</a:t>
            </a:r>
          </a:p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(jagoda)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1B177AD2-F8F8-459D-A9B6-4211D26561B0}"/>
              </a:ext>
            </a:extLst>
          </p:cNvPr>
          <p:cNvSpPr txBox="1">
            <a:spLocks/>
          </p:cNvSpPr>
          <p:nvPr/>
        </p:nvSpPr>
        <p:spPr bwMode="gray">
          <a:xfrm>
            <a:off x="4602480" y="4196751"/>
            <a:ext cx="1960099" cy="6260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GOMOLJA (krumpir)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id="{68BD5420-C5F1-4391-9392-6970BFC911D0}"/>
              </a:ext>
            </a:extLst>
          </p:cNvPr>
          <p:cNvSpPr txBox="1">
            <a:spLocks/>
          </p:cNvSpPr>
          <p:nvPr/>
        </p:nvSpPr>
        <p:spPr bwMode="gray">
          <a:xfrm>
            <a:off x="9378821" y="2827550"/>
            <a:ext cx="2012101" cy="601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STABLJIKE (</a:t>
            </a:r>
            <a:r>
              <a:rPr lang="hr-HR" sz="1600" b="1" i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sansevierija</a:t>
            </a:r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id="{978F3D57-BB91-45AA-80C5-B179B161B634}"/>
              </a:ext>
            </a:extLst>
          </p:cNvPr>
          <p:cNvSpPr txBox="1">
            <a:spLocks/>
          </p:cNvSpPr>
          <p:nvPr/>
        </p:nvSpPr>
        <p:spPr bwMode="gray">
          <a:xfrm>
            <a:off x="6785383" y="4193815"/>
            <a:ext cx="2104196" cy="601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LISTA</a:t>
            </a:r>
          </a:p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(afrička ljubica)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DBEFB38C-D992-4D6C-8EEF-8F0B54D2F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" t="8030" r="4977" b="6758"/>
          <a:stretch/>
        </p:blipFill>
        <p:spPr>
          <a:xfrm>
            <a:off x="4787714" y="2903477"/>
            <a:ext cx="1780928" cy="1096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8DD17C27-7F28-44F2-B313-38BEF43C2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2" t="3595"/>
          <a:stretch/>
        </p:blipFill>
        <p:spPr>
          <a:xfrm>
            <a:off x="2778682" y="3601728"/>
            <a:ext cx="1600994" cy="1184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DB9B9D41-DABE-485A-8BE5-4AE498563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287" y="2839063"/>
            <a:ext cx="1137312" cy="1096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9BDFE4E8-C6AC-424E-894D-CBE1DF571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493" y="1688118"/>
            <a:ext cx="1441124" cy="956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9275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>
            <a:extLst>
              <a:ext uri="{FF2B5EF4-FFF2-40B4-BE49-F238E27FC236}">
                <a16:creationId xmlns:a16="http://schemas.microsoft.com/office/drawing/2014/main" id="{43BAF2B6-1D89-4EBD-8994-D77ED6CE8603}"/>
              </a:ext>
            </a:extLst>
          </p:cNvPr>
          <p:cNvSpPr txBox="1">
            <a:spLocks/>
          </p:cNvSpPr>
          <p:nvPr/>
        </p:nvSpPr>
        <p:spPr bwMode="gray">
          <a:xfrm>
            <a:off x="8737922" y="2695216"/>
            <a:ext cx="1820163" cy="6010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OPRAŠIVANJE I OPLODNJA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B1DF72B-B9E9-49E1-A831-C1C27AF1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5" y="3459480"/>
            <a:ext cx="1744333" cy="2605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08E5551-FC47-4595-BD8B-1F0293DC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80" y="668470"/>
            <a:ext cx="4765040" cy="47650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43A14B9F-3B46-4585-AEF0-004D01D68865}"/>
              </a:ext>
            </a:extLst>
          </p:cNvPr>
          <p:cNvSpPr txBox="1">
            <a:spLocks/>
          </p:cNvSpPr>
          <p:nvPr/>
        </p:nvSpPr>
        <p:spPr bwMode="gray">
          <a:xfrm>
            <a:off x="5405443" y="5687067"/>
            <a:ext cx="903918" cy="3780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4B15B606-F86B-47BB-9BA2-8A63F202B84B}"/>
              </a:ext>
            </a:extLst>
          </p:cNvPr>
          <p:cNvSpPr txBox="1">
            <a:spLocks/>
          </p:cNvSpPr>
          <p:nvPr/>
        </p:nvSpPr>
        <p:spPr bwMode="gray">
          <a:xfrm>
            <a:off x="2708199" y="4495323"/>
            <a:ext cx="1281613" cy="3780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CA0E22FF-5BB7-4EBC-AD3D-70E5BFBD1C2B}"/>
              </a:ext>
            </a:extLst>
          </p:cNvPr>
          <p:cNvSpPr txBox="1">
            <a:spLocks/>
          </p:cNvSpPr>
          <p:nvPr/>
        </p:nvSpPr>
        <p:spPr bwMode="gray">
          <a:xfrm>
            <a:off x="2151658" y="2806755"/>
            <a:ext cx="1281613" cy="3780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KLIJANJE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id="{8F2E65C4-5BF0-4648-9E59-2E230F6D8324}"/>
              </a:ext>
            </a:extLst>
          </p:cNvPr>
          <p:cNvSpPr txBox="1">
            <a:spLocks/>
          </p:cNvSpPr>
          <p:nvPr/>
        </p:nvSpPr>
        <p:spPr bwMode="gray">
          <a:xfrm>
            <a:off x="1537206" y="941491"/>
            <a:ext cx="2302465" cy="58518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RAST I RAZVOJ MLADE BILJKE (MITOZOM)</a:t>
            </a: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id="{07AB1625-B0DA-4698-9E71-2E6B1BC2DFD4}"/>
              </a:ext>
            </a:extLst>
          </p:cNvPr>
          <p:cNvSpPr txBox="1">
            <a:spLocks/>
          </p:cNvSpPr>
          <p:nvPr/>
        </p:nvSpPr>
        <p:spPr bwMode="gray">
          <a:xfrm>
            <a:off x="7559849" y="751839"/>
            <a:ext cx="2129401" cy="4244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BILJKA S CVIJETOM</a:t>
            </a: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DE6EC539-ED50-40C8-B4EF-4D2F0F9828C1}"/>
              </a:ext>
            </a:extLst>
          </p:cNvPr>
          <p:cNvSpPr txBox="1">
            <a:spLocks/>
          </p:cNvSpPr>
          <p:nvPr/>
        </p:nvSpPr>
        <p:spPr bwMode="gray">
          <a:xfrm>
            <a:off x="8419100" y="1572188"/>
            <a:ext cx="2129401" cy="8529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CVIJETU NASTAJU SPOLNE STANICE (MEJOZOM)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C02BA598-C743-4141-BCAC-79E17C26D6CD}"/>
              </a:ext>
            </a:extLst>
          </p:cNvPr>
          <p:cNvSpPr txBox="1">
            <a:spLocks/>
          </p:cNvSpPr>
          <p:nvPr/>
        </p:nvSpPr>
        <p:spPr bwMode="gray">
          <a:xfrm>
            <a:off x="8362614" y="4043868"/>
            <a:ext cx="1312862" cy="6010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BILJKA S PLODOM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EE96095-1126-4DE0-B1BA-162E647D4B59}"/>
              </a:ext>
            </a:extLst>
          </p:cNvPr>
          <p:cNvSpPr txBox="1"/>
          <p:nvPr/>
        </p:nvSpPr>
        <p:spPr>
          <a:xfrm>
            <a:off x="8914764" y="5687067"/>
            <a:ext cx="3118199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Opiši razvojni ciklus trešnje počevši od sjemenke.</a:t>
            </a:r>
          </a:p>
        </p:txBody>
      </p:sp>
    </p:spTree>
    <p:extLst>
      <p:ext uri="{BB962C8B-B14F-4D97-AF65-F5344CB8AC3E}">
        <p14:creationId xmlns:p14="http://schemas.microsoft.com/office/powerpoint/2010/main" val="2868453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659C8-A06D-4F92-B212-9A692EF6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148" y="2086879"/>
            <a:ext cx="8825658" cy="21040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u="sng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Kod većine kopnenih sisavaca razmnožavanje je slično kao i u čovjeka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: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UNUTARNJA OPLODNJA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razvoj u MATERNICI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hrana i kisik dolaze preko posteljice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povezani pupkovinom 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2896528" y="4441194"/>
            <a:ext cx="4588897" cy="106897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Ženke rađaju 1 ili više mladih o kojima brinu dok se oni ne osamostale.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763CFFF-4F88-43DE-9135-CA864BB010A4}"/>
              </a:ext>
            </a:extLst>
          </p:cNvPr>
          <p:cNvSpPr txBox="1"/>
          <p:nvPr/>
        </p:nvSpPr>
        <p:spPr>
          <a:xfrm>
            <a:off x="442210" y="358188"/>
            <a:ext cx="565379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Kakvo je RAZMNOŽAVANJE u sisavaca?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Prisjeti se oplodnje, gdje se razvijaju mladi i brinu li roditelji o njima.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BDF6758-D492-4795-AB03-0C0E976D8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6389" y="3576288"/>
            <a:ext cx="2952412" cy="2354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039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4740903" y="1531321"/>
            <a:ext cx="4830313" cy="17881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TOBOLČARI (jednostavniji sisavci) nemaju posteljicu i rađaju nerazvijene mlade veličine zrna riže koji dopužu do tobolca i pričvrste se za majčinu bradavicu te sišu mlijeko.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646748-6B58-46A1-B122-59881F042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085" r="13086"/>
          <a:stretch/>
        </p:blipFill>
        <p:spPr>
          <a:xfrm>
            <a:off x="8925256" y="5220362"/>
            <a:ext cx="1341603" cy="1021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912689D-CEC3-4BB9-9FB5-BC34ADED7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59928" y="4189454"/>
            <a:ext cx="1024436" cy="1541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A4B357E-FA70-489F-8DDD-5AD4D97BB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237" y="4078675"/>
            <a:ext cx="1292910" cy="154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7EF49C2-6A7C-4EC4-B2FF-0BFF29145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240" y="4513704"/>
            <a:ext cx="1245999" cy="171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224FF4BB-FA80-442A-AECF-21911F08F9F7}"/>
              </a:ext>
            </a:extLst>
          </p:cNvPr>
          <p:cNvSpPr txBox="1"/>
          <p:nvPr/>
        </p:nvSpPr>
        <p:spPr>
          <a:xfrm>
            <a:off x="5876398" y="3894009"/>
            <a:ext cx="109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klokan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86CE6EE-EC02-4F20-BE6A-56AEC4C84A50}"/>
              </a:ext>
            </a:extLst>
          </p:cNvPr>
          <p:cNvSpPr txBox="1"/>
          <p:nvPr/>
        </p:nvSpPr>
        <p:spPr>
          <a:xfrm>
            <a:off x="7445732" y="5671148"/>
            <a:ext cx="88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koala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6C46C8D2-9B68-48C3-9B84-68DCB371ED6D}"/>
              </a:ext>
            </a:extLst>
          </p:cNvPr>
          <p:cNvSpPr txBox="1"/>
          <p:nvPr/>
        </p:nvSpPr>
        <p:spPr>
          <a:xfrm>
            <a:off x="319274" y="335280"/>
            <a:ext cx="393776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skupine sisavaca koje poznaješ.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4FE608C0-8348-4271-88C7-EEC2FE6F4B8E}"/>
              </a:ext>
            </a:extLst>
          </p:cNvPr>
          <p:cNvSpPr txBox="1"/>
          <p:nvPr/>
        </p:nvSpPr>
        <p:spPr>
          <a:xfrm>
            <a:off x="342035" y="1917569"/>
            <a:ext cx="393776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koji način se razvija plod kod TOBOLČARA?</a:t>
            </a: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id="{DCF5E099-4C3E-479C-A796-478A660C50C1}"/>
              </a:ext>
            </a:extLst>
          </p:cNvPr>
          <p:cNvSpPr txBox="1">
            <a:spLocks/>
          </p:cNvSpPr>
          <p:nvPr/>
        </p:nvSpPr>
        <p:spPr bwMode="gray">
          <a:xfrm>
            <a:off x="4640640" y="305395"/>
            <a:ext cx="4830313" cy="797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TOBOLČARI, JEDNOOTVORI i PRAVI SISAVCI.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C8FB5E98-2DA9-45B9-BF3E-0B030F44ECB3}"/>
              </a:ext>
            </a:extLst>
          </p:cNvPr>
          <p:cNvSpPr txBox="1"/>
          <p:nvPr/>
        </p:nvSpPr>
        <p:spPr>
          <a:xfrm>
            <a:off x="370074" y="4078675"/>
            <a:ext cx="393776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Nabroji neke organizme koji pripadaju skupini TOBOLČARA.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73775E5B-6889-4ABA-AB16-E9EE45C367B7}"/>
              </a:ext>
            </a:extLst>
          </p:cNvPr>
          <p:cNvSpPr txBox="1"/>
          <p:nvPr/>
        </p:nvSpPr>
        <p:spPr>
          <a:xfrm>
            <a:off x="9075345" y="4314020"/>
            <a:ext cx="147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američka </a:t>
            </a:r>
            <a:r>
              <a:rPr lang="hr-HR" i="1" dirty="0" err="1">
                <a:solidFill>
                  <a:schemeClr val="bg1"/>
                </a:solidFill>
              </a:rPr>
              <a:t>naboruša</a:t>
            </a:r>
            <a:endParaRPr lang="hr-H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70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707382" y="1401654"/>
            <a:ext cx="9844477" cy="12339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Ženke JEDNOOTVORA (najjednostavnijih sisavaca) također ne razvijaju posteljicu i mladi napuštaju tijelo majke nerazvijeni u JAJETU obavijenom mekom opnom. Mladi ližu mlijeko koje ženke izlučuju na površinu kože.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71F0BCD-F328-4BD5-8F59-9923B585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0376" y="4076752"/>
            <a:ext cx="2353604" cy="15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FC0AE77-0B12-4C46-B8FB-4469F0C0B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13887" y="3154835"/>
            <a:ext cx="1138833" cy="1190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24A4052-CAD2-4BF1-ACF8-60204E260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678" y="4599198"/>
            <a:ext cx="1994282" cy="1328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16538D96-2007-4F07-80B7-91E6978343D0}"/>
              </a:ext>
            </a:extLst>
          </p:cNvPr>
          <p:cNvSpPr txBox="1"/>
          <p:nvPr/>
        </p:nvSpPr>
        <p:spPr>
          <a:xfrm>
            <a:off x="2122527" y="3271728"/>
            <a:ext cx="199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bg1"/>
                </a:solidFill>
              </a:rPr>
              <a:t>čudnovati kljunaš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42DADA1-54B2-4992-8391-578904CE6B0C}"/>
              </a:ext>
            </a:extLst>
          </p:cNvPr>
          <p:cNvSpPr txBox="1"/>
          <p:nvPr/>
        </p:nvSpPr>
        <p:spPr>
          <a:xfrm>
            <a:off x="5629621" y="3918059"/>
            <a:ext cx="173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</a:rPr>
              <a:t>kljunati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i="1" dirty="0" err="1">
                <a:solidFill>
                  <a:schemeClr val="bg1"/>
                </a:solidFill>
              </a:rPr>
              <a:t>ježak</a:t>
            </a:r>
            <a:endParaRPr lang="hr-HR" i="1" dirty="0">
              <a:solidFill>
                <a:schemeClr val="bg1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DAE495F-D3D7-46F7-B2FC-362CF98D9FFE}"/>
              </a:ext>
            </a:extLst>
          </p:cNvPr>
          <p:cNvSpPr txBox="1"/>
          <p:nvPr/>
        </p:nvSpPr>
        <p:spPr>
          <a:xfrm>
            <a:off x="7502394" y="4735855"/>
            <a:ext cx="393776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Nabroji neke organizme koji pripadaju skupini JEDNOOTVORA.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249FEA3-9D08-4AB3-90DE-433B582354A9}"/>
              </a:ext>
            </a:extLst>
          </p:cNvPr>
          <p:cNvSpPr txBox="1"/>
          <p:nvPr/>
        </p:nvSpPr>
        <p:spPr>
          <a:xfrm>
            <a:off x="342035" y="268472"/>
            <a:ext cx="393776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koji način se razvija plod kod JEDNOOTVORA?</a:t>
            </a:r>
          </a:p>
        </p:txBody>
      </p:sp>
    </p:spTree>
    <p:extLst>
      <p:ext uri="{BB962C8B-B14F-4D97-AF65-F5344CB8AC3E}">
        <p14:creationId xmlns:p14="http://schemas.microsoft.com/office/powerpoint/2010/main" val="219994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654627" y="1157583"/>
            <a:ext cx="9844477" cy="8573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Mužjaci ptica udvaraju se ženkama LETOM, PLESOM, PJEVOM, OBOJENIM PERJEM i dr.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AD8F0A9-2133-479F-AC68-A802ADEC0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01" t="4873" r="3982" b="-1"/>
          <a:stretch/>
        </p:blipFill>
        <p:spPr>
          <a:xfrm>
            <a:off x="7346676" y="3812483"/>
            <a:ext cx="1774262" cy="241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51F682CD-D8BC-488F-A5CD-E4383CF5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054" y="3812483"/>
            <a:ext cx="1628045" cy="2296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DA36DD2-0398-45FB-BA20-BE4B6870D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439" y="4209696"/>
            <a:ext cx="2827121" cy="1883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5EB905C-AA3B-4504-B14F-8F62E6CB2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87" t="3260" r="24519"/>
          <a:stretch/>
        </p:blipFill>
        <p:spPr>
          <a:xfrm>
            <a:off x="318763" y="4024483"/>
            <a:ext cx="1585777" cy="165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8757797-CD02-4F6D-8E2C-391B830AB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413" y="3890803"/>
            <a:ext cx="1468307" cy="2202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B09072B6-3B7D-407A-86A2-E1C53BE8AADE}"/>
              </a:ext>
            </a:extLst>
          </p:cNvPr>
          <p:cNvSpPr txBox="1"/>
          <p:nvPr/>
        </p:nvSpPr>
        <p:spPr>
          <a:xfrm>
            <a:off x="342035" y="268472"/>
            <a:ext cx="3937766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koji se način mužjaci ptica udvaraju ženkama?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351755DA-5039-4FDC-B7E3-BD2F5291F9A3}"/>
              </a:ext>
            </a:extLst>
          </p:cNvPr>
          <p:cNvSpPr txBox="1">
            <a:spLocks/>
          </p:cNvSpPr>
          <p:nvPr/>
        </p:nvSpPr>
        <p:spPr bwMode="gray">
          <a:xfrm>
            <a:off x="654626" y="2874465"/>
            <a:ext cx="9844477" cy="8573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Različite vrste ptica grade GNIJEZDA od različitih vrsta materijala i na različitim mjestima.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94B54ED-C143-4FAE-98EB-502594CD3ECA}"/>
              </a:ext>
            </a:extLst>
          </p:cNvPr>
          <p:cNvSpPr txBox="1"/>
          <p:nvPr/>
        </p:nvSpPr>
        <p:spPr>
          <a:xfrm>
            <a:off x="318763" y="2313535"/>
            <a:ext cx="6221325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 li gradnja gnijezda jednaka kod svih ptica?</a:t>
            </a:r>
          </a:p>
        </p:txBody>
      </p:sp>
    </p:spTree>
    <p:extLst>
      <p:ext uri="{BB962C8B-B14F-4D97-AF65-F5344CB8AC3E}">
        <p14:creationId xmlns:p14="http://schemas.microsoft.com/office/powerpoint/2010/main" val="213175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9F051D6-4F0C-4939-84E4-694F4771B0E1}"/>
              </a:ext>
            </a:extLst>
          </p:cNvPr>
          <p:cNvSpPr txBox="1">
            <a:spLocks/>
          </p:cNvSpPr>
          <p:nvPr/>
        </p:nvSpPr>
        <p:spPr bwMode="gray">
          <a:xfrm>
            <a:off x="539226" y="1255222"/>
            <a:ext cx="9844477" cy="15003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UNUTARNJA OPLODNJA, u jajovodu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ženka leže JAJA na kojima sjedi sama ili se izmjenjuje s mužjakom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ptići se razvijaju u jajetu obavijeni čvrstom ljuskom kroz koju se izmjenjuju plinovi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BA7A7C1-DAC4-40DE-9B36-B07F3871C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38913" y="620441"/>
            <a:ext cx="1440848" cy="1066518"/>
          </a:xfrm>
          <a:prstGeom prst="snip2Diag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91D2274-0D4A-44D3-BA39-3AD318F6E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93476" y="2484569"/>
            <a:ext cx="1797319" cy="1199413"/>
          </a:xfrm>
          <a:prstGeom prst="snip2Diag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E01AF6C-918B-4E52-A984-054E337EB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76458" y="2400870"/>
            <a:ext cx="2023224" cy="1349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B6FE545-4C74-47AE-9448-955840AC8289}"/>
              </a:ext>
            </a:extLst>
          </p:cNvPr>
          <p:cNvSpPr txBox="1"/>
          <p:nvPr/>
        </p:nvSpPr>
        <p:spPr>
          <a:xfrm>
            <a:off x="442210" y="358188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Kakvo je RAZMNOŽAVANJE u ptica?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Prisjeti se oplodnje i gdje se razvijaju mladi.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E8A5DAC2-D495-4FAC-B634-F0034CE663F0}"/>
              </a:ext>
            </a:extLst>
          </p:cNvPr>
          <p:cNvSpPr txBox="1">
            <a:spLocks/>
          </p:cNvSpPr>
          <p:nvPr/>
        </p:nvSpPr>
        <p:spPr bwMode="gray">
          <a:xfrm>
            <a:off x="544556" y="5151119"/>
            <a:ext cx="10780634" cy="10864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POTRKUŠCI - ptići koji su odmah po rođenju sposobni hodati i pronalaziti hranu.</a:t>
            </a:r>
          </a:p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ČUČAVCI - ptići koji nakon što se izlegu </a:t>
            </a:r>
            <a:r>
              <a:rPr lang="hr-HR" sz="20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nisu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dovoljno razvijeni pa im roditelji donose hranu i brinu o njima.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D014A52-A603-4324-A96E-F48C0AA861BD}"/>
              </a:ext>
            </a:extLst>
          </p:cNvPr>
          <p:cNvSpPr txBox="1"/>
          <p:nvPr/>
        </p:nvSpPr>
        <p:spPr>
          <a:xfrm>
            <a:off x="442210" y="3890044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 2 skupine ptića poznaješ? Navedi razlike među njima.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10FD2C8-1119-442F-A321-8EF3B0ACAD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16" r="9890" b="21987"/>
          <a:stretch/>
        </p:blipFill>
        <p:spPr>
          <a:xfrm>
            <a:off x="8422027" y="4082530"/>
            <a:ext cx="1674619" cy="94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363068E-0D0D-4882-ABEC-4715A5204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773" y="3983264"/>
            <a:ext cx="1674619" cy="1115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737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ka 25">
            <a:extLst>
              <a:ext uri="{FF2B5EF4-FFF2-40B4-BE49-F238E27FC236}">
                <a16:creationId xmlns:a16="http://schemas.microsoft.com/office/drawing/2014/main" id="{2BC263DA-DBDF-4429-B99B-5FDF3BD25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72245" y="2971378"/>
            <a:ext cx="2071959" cy="1377170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58B207ED-509D-450E-A5F1-0F9DC55E9AE9}"/>
              </a:ext>
            </a:extLst>
          </p:cNvPr>
          <p:cNvSpPr txBox="1"/>
          <p:nvPr/>
        </p:nvSpPr>
        <p:spPr>
          <a:xfrm>
            <a:off x="6633748" y="5972669"/>
            <a:ext cx="183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 izlazak iz jajeta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994AAB3-8BB2-49E4-B199-8D0DEE441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7" t="25037" r="16895" b="12297"/>
          <a:stretch/>
        </p:blipFill>
        <p:spPr>
          <a:xfrm>
            <a:off x="4155884" y="989885"/>
            <a:ext cx="1123957" cy="1313353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CC96141-9EA5-4DFB-BB6A-B7D301611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59" y="989885"/>
            <a:ext cx="2440678" cy="1626102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109DFAA-5D99-4501-9681-35E726FC9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328" y="4549924"/>
            <a:ext cx="2071959" cy="1375263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3653C4F-AEAF-47BA-86B1-CF2A6D0A6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405" y="2076068"/>
            <a:ext cx="1622860" cy="216246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32476406-6C6C-4668-B697-B0A821A527BF}"/>
              </a:ext>
            </a:extLst>
          </p:cNvPr>
          <p:cNvSpPr txBox="1"/>
          <p:nvPr/>
        </p:nvSpPr>
        <p:spPr>
          <a:xfrm>
            <a:off x="4408095" y="498625"/>
            <a:ext cx="67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 jaje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16D5AC4C-C1C8-4BAE-992B-8E75038ABA7A}"/>
              </a:ext>
            </a:extLst>
          </p:cNvPr>
          <p:cNvSpPr txBox="1"/>
          <p:nvPr/>
        </p:nvSpPr>
        <p:spPr>
          <a:xfrm>
            <a:off x="8590856" y="944568"/>
            <a:ext cx="183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i="1" dirty="0">
                <a:solidFill>
                  <a:schemeClr val="bg1"/>
                </a:solidFill>
              </a:rPr>
              <a:t> sjedenje na jajima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45606E57-C4FC-4DEE-BAB8-DD23339C2DFE}"/>
              </a:ext>
            </a:extLst>
          </p:cNvPr>
          <p:cNvSpPr txBox="1"/>
          <p:nvPr/>
        </p:nvSpPr>
        <p:spPr>
          <a:xfrm>
            <a:off x="10595004" y="3429000"/>
            <a:ext cx="112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zametak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2BDD63F-C128-498B-BC47-E53260C195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53965" y="4549923"/>
            <a:ext cx="2206346" cy="1470897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8CA4D268-16A9-417B-B758-602E098FC881}"/>
              </a:ext>
            </a:extLst>
          </p:cNvPr>
          <p:cNvSpPr txBox="1"/>
          <p:nvPr/>
        </p:nvSpPr>
        <p:spPr>
          <a:xfrm>
            <a:off x="754522" y="2844225"/>
            <a:ext cx="1622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odrasla</a:t>
            </a:r>
          </a:p>
          <a:p>
            <a:r>
              <a:rPr lang="hr-HR" sz="1600" b="1" i="1" dirty="0">
                <a:solidFill>
                  <a:schemeClr val="bg1"/>
                </a:solidFill>
              </a:rPr>
              <a:t> kokoš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A82E1F0E-85DB-4C50-AF25-DA5B4F839A34}"/>
              </a:ext>
            </a:extLst>
          </p:cNvPr>
          <p:cNvSpPr txBox="1"/>
          <p:nvPr/>
        </p:nvSpPr>
        <p:spPr>
          <a:xfrm>
            <a:off x="3662265" y="6020821"/>
            <a:ext cx="149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i="1" dirty="0">
                <a:solidFill>
                  <a:schemeClr val="bg1"/>
                </a:solidFill>
              </a:rPr>
              <a:t> mlado pile</a:t>
            </a:r>
          </a:p>
        </p:txBody>
      </p:sp>
      <p:sp>
        <p:nvSpPr>
          <p:cNvPr id="20" name="Strelica: desno 19">
            <a:extLst>
              <a:ext uri="{FF2B5EF4-FFF2-40B4-BE49-F238E27FC236}">
                <a16:creationId xmlns:a16="http://schemas.microsoft.com/office/drawing/2014/main" id="{B2C9A5CB-7C87-49DD-BADA-1E1404173770}"/>
              </a:ext>
            </a:extLst>
          </p:cNvPr>
          <p:cNvSpPr/>
          <p:nvPr/>
        </p:nvSpPr>
        <p:spPr>
          <a:xfrm rot="20063859">
            <a:off x="3329940" y="2000555"/>
            <a:ext cx="864044" cy="33855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trelica: desno 24">
            <a:extLst>
              <a:ext uri="{FF2B5EF4-FFF2-40B4-BE49-F238E27FC236}">
                <a16:creationId xmlns:a16="http://schemas.microsoft.com/office/drawing/2014/main" id="{F25A504F-9774-4F11-B4C1-1077E2DFDEBD}"/>
              </a:ext>
            </a:extLst>
          </p:cNvPr>
          <p:cNvSpPr/>
          <p:nvPr/>
        </p:nvSpPr>
        <p:spPr>
          <a:xfrm rot="3283128">
            <a:off x="8575365" y="2363537"/>
            <a:ext cx="864044" cy="33855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Strelica: desno 26">
            <a:extLst>
              <a:ext uri="{FF2B5EF4-FFF2-40B4-BE49-F238E27FC236}">
                <a16:creationId xmlns:a16="http://schemas.microsoft.com/office/drawing/2014/main" id="{69A6A370-03B8-48A1-93D7-686E779020F1}"/>
              </a:ext>
            </a:extLst>
          </p:cNvPr>
          <p:cNvSpPr/>
          <p:nvPr/>
        </p:nvSpPr>
        <p:spPr>
          <a:xfrm>
            <a:off x="5421541" y="1359425"/>
            <a:ext cx="864044" cy="33855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Strelica: desno 28">
            <a:extLst>
              <a:ext uri="{FF2B5EF4-FFF2-40B4-BE49-F238E27FC236}">
                <a16:creationId xmlns:a16="http://schemas.microsoft.com/office/drawing/2014/main" id="{8D079C98-7A16-45BF-8565-D97987D9E684}"/>
              </a:ext>
            </a:extLst>
          </p:cNvPr>
          <p:cNvSpPr/>
          <p:nvPr/>
        </p:nvSpPr>
        <p:spPr>
          <a:xfrm rot="8164961">
            <a:off x="8464624" y="4583231"/>
            <a:ext cx="864044" cy="34812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Strelica: desno 29">
            <a:extLst>
              <a:ext uri="{FF2B5EF4-FFF2-40B4-BE49-F238E27FC236}">
                <a16:creationId xmlns:a16="http://schemas.microsoft.com/office/drawing/2014/main" id="{EB411A71-6A3C-4535-B048-95D410F10650}"/>
              </a:ext>
            </a:extLst>
          </p:cNvPr>
          <p:cNvSpPr/>
          <p:nvPr/>
        </p:nvSpPr>
        <p:spPr>
          <a:xfrm rot="10800000">
            <a:off x="5521797" y="5114291"/>
            <a:ext cx="864044" cy="34812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Strelica: desno 30">
            <a:extLst>
              <a:ext uri="{FF2B5EF4-FFF2-40B4-BE49-F238E27FC236}">
                <a16:creationId xmlns:a16="http://schemas.microsoft.com/office/drawing/2014/main" id="{B69A9A0F-971C-4019-9271-85CC9016A18D}"/>
              </a:ext>
            </a:extLst>
          </p:cNvPr>
          <p:cNvSpPr/>
          <p:nvPr/>
        </p:nvSpPr>
        <p:spPr>
          <a:xfrm rot="14018133">
            <a:off x="2964780" y="4154164"/>
            <a:ext cx="864044" cy="34812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83CF5388-C641-4490-B89A-F2867B972657}"/>
              </a:ext>
            </a:extLst>
          </p:cNvPr>
          <p:cNvSpPr txBox="1"/>
          <p:nvPr/>
        </p:nvSpPr>
        <p:spPr>
          <a:xfrm>
            <a:off x="298130" y="174806"/>
            <a:ext cx="5653790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razvojni ciklus pilića počevši od jajeta.</a:t>
            </a:r>
          </a:p>
        </p:txBody>
      </p:sp>
    </p:spTree>
    <p:extLst>
      <p:ext uri="{BB962C8B-B14F-4D97-AF65-F5344CB8AC3E}">
        <p14:creationId xmlns:p14="http://schemas.microsoft.com/office/powerpoint/2010/main" val="138399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16" grpId="0"/>
      <p:bldP spid="17" grpId="0"/>
      <p:bldP spid="21" grpId="0"/>
      <p:bldP spid="22" grpId="0"/>
      <p:bldP spid="20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605</TotalTime>
  <Words>2115</Words>
  <Application>Microsoft Office PowerPoint</Application>
  <PresentationFormat>Široki zaslon</PresentationFormat>
  <Paragraphs>263</Paragraphs>
  <Slides>38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5" baseType="lpstr">
      <vt:lpstr>Arial</vt:lpstr>
      <vt:lpstr>Arial Rounded MT Bold</vt:lpstr>
      <vt:lpstr>Candara Light</vt:lpstr>
      <vt:lpstr>Century Gothic</vt:lpstr>
      <vt:lpstr>Wingdings</vt:lpstr>
      <vt:lpstr>Wingdings 3</vt:lpstr>
      <vt:lpstr>Soba za sastanke za ion</vt:lpstr>
      <vt:lpstr>RAZMNOŽAVAJU LI SE SVA ŽIVA BIĆA JEDNAKO -  PONAVLJANJE</vt:lpstr>
      <vt:lpstr>PARENJE - je spolni čin kod životinja. Prije parenja kralježnjaci se koriste različitim tehnikama udvaranja.</vt:lpstr>
      <vt:lpstr>PowerPoint prezentacija</vt:lpstr>
      <vt:lpstr>Kod većine kopnenih sisavaca razmnožavanje je slično kao i u čovjeka: - UNUTARNJA OPLODNJA - razvoj u MATERNICI - hrana i kisik dolaze preko posteljice - povezani pupkovinom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 životnom ciklusu biljke razlikujemo: FAZU RASTA, FAZU RAZVOJA i FAZU RAZMNOŽAVANJA. Te faze nazivamo još i nespolnom i spolnom generacijom.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KAKAV JE NAŠ ŽIVOTNI CIKLUS</dc:title>
  <dc:creator>Korisnik</dc:creator>
  <cp:lastModifiedBy>Korisnik</cp:lastModifiedBy>
  <cp:revision>207</cp:revision>
  <dcterms:created xsi:type="dcterms:W3CDTF">2020-06-28T16:33:07Z</dcterms:created>
  <dcterms:modified xsi:type="dcterms:W3CDTF">2020-08-02T13:51:48Z</dcterms:modified>
</cp:coreProperties>
</file>